
<file path=[Content_Types].xml><?xml version="1.0" encoding="utf-8"?>
<Types xmlns="http://schemas.openxmlformats.org/package/2006/content-types">
  <Default Extension="png" ContentType="image/png"/>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Lst>
  <p:notesMasterIdLst>
    <p:notesMasterId r:id="rId47"/>
  </p:notesMasterIdLst>
  <p:handoutMasterIdLst>
    <p:handoutMasterId r:id="rId48"/>
  </p:handoutMasterIdLst>
  <p:sldIdLst>
    <p:sldId id="266" r:id="rId4"/>
    <p:sldId id="268" r:id="rId5"/>
    <p:sldId id="269" r:id="rId6"/>
    <p:sldId id="271" r:id="rId7"/>
    <p:sldId id="367" r:id="rId8"/>
    <p:sldId id="275" r:id="rId9"/>
    <p:sldId id="276" r:id="rId10"/>
    <p:sldId id="273" r:id="rId11"/>
    <p:sldId id="278" r:id="rId12"/>
    <p:sldId id="277" r:id="rId13"/>
    <p:sldId id="279" r:id="rId14"/>
    <p:sldId id="280" r:id="rId15"/>
    <p:sldId id="282" r:id="rId16"/>
    <p:sldId id="281"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43" r:id="rId37"/>
    <p:sldId id="344" r:id="rId38"/>
    <p:sldId id="345" r:id="rId39"/>
    <p:sldId id="346" r:id="rId40"/>
    <p:sldId id="347" r:id="rId41"/>
    <p:sldId id="348" r:id="rId42"/>
    <p:sldId id="349" r:id="rId43"/>
    <p:sldId id="350" r:id="rId44"/>
    <p:sldId id="351" r:id="rId45"/>
    <p:sldId id="365" r:id="rId46"/>
  </p:sldIdLst>
  <p:sldSz cx="9144000" cy="6858000" type="screen4x3"/>
  <p:notesSz cx="7102475" cy="10234613"/>
  <p:defaultTextStyle>
    <a:defPPr>
      <a:defRPr lang="th-TH"/>
    </a:defPPr>
    <a:lvl1pPr algn="l" rtl="0" fontAlgn="base">
      <a:spcBef>
        <a:spcPct val="0"/>
      </a:spcBef>
      <a:spcAft>
        <a:spcPct val="0"/>
      </a:spcAft>
      <a:defRPr sz="2800" kern="1200">
        <a:solidFill>
          <a:schemeClr val="tx1"/>
        </a:solidFill>
        <a:latin typeface="Arial" charset="0"/>
        <a:ea typeface="+mn-ea"/>
        <a:cs typeface="Cordia New" pitchFamily="34" charset="-34"/>
      </a:defRPr>
    </a:lvl1pPr>
    <a:lvl2pPr marL="457200" algn="l" rtl="0" fontAlgn="base">
      <a:spcBef>
        <a:spcPct val="0"/>
      </a:spcBef>
      <a:spcAft>
        <a:spcPct val="0"/>
      </a:spcAft>
      <a:defRPr sz="2800" kern="1200">
        <a:solidFill>
          <a:schemeClr val="tx1"/>
        </a:solidFill>
        <a:latin typeface="Arial" charset="0"/>
        <a:ea typeface="+mn-ea"/>
        <a:cs typeface="Cordia New" pitchFamily="34" charset="-34"/>
      </a:defRPr>
    </a:lvl2pPr>
    <a:lvl3pPr marL="914400" algn="l" rtl="0" fontAlgn="base">
      <a:spcBef>
        <a:spcPct val="0"/>
      </a:spcBef>
      <a:spcAft>
        <a:spcPct val="0"/>
      </a:spcAft>
      <a:defRPr sz="2800" kern="1200">
        <a:solidFill>
          <a:schemeClr val="tx1"/>
        </a:solidFill>
        <a:latin typeface="Arial" charset="0"/>
        <a:ea typeface="+mn-ea"/>
        <a:cs typeface="Cordia New" pitchFamily="34" charset="-34"/>
      </a:defRPr>
    </a:lvl3pPr>
    <a:lvl4pPr marL="1371600" algn="l" rtl="0" fontAlgn="base">
      <a:spcBef>
        <a:spcPct val="0"/>
      </a:spcBef>
      <a:spcAft>
        <a:spcPct val="0"/>
      </a:spcAft>
      <a:defRPr sz="2800" kern="1200">
        <a:solidFill>
          <a:schemeClr val="tx1"/>
        </a:solidFill>
        <a:latin typeface="Arial" charset="0"/>
        <a:ea typeface="+mn-ea"/>
        <a:cs typeface="Cordia New" pitchFamily="34" charset="-34"/>
      </a:defRPr>
    </a:lvl4pPr>
    <a:lvl5pPr marL="1828800" algn="l" rtl="0" fontAlgn="base">
      <a:spcBef>
        <a:spcPct val="0"/>
      </a:spcBef>
      <a:spcAft>
        <a:spcPct val="0"/>
      </a:spcAft>
      <a:defRPr sz="2800" kern="1200">
        <a:solidFill>
          <a:schemeClr val="tx1"/>
        </a:solidFill>
        <a:latin typeface="Arial" charset="0"/>
        <a:ea typeface="+mn-ea"/>
        <a:cs typeface="Cordia New" pitchFamily="34" charset="-34"/>
      </a:defRPr>
    </a:lvl5pPr>
    <a:lvl6pPr marL="2286000" algn="l" defTabSz="914400" rtl="0" eaLnBrk="1" latinLnBrk="0" hangingPunct="1">
      <a:defRPr sz="2800" kern="1200">
        <a:solidFill>
          <a:schemeClr val="tx1"/>
        </a:solidFill>
        <a:latin typeface="Arial" charset="0"/>
        <a:ea typeface="+mn-ea"/>
        <a:cs typeface="Cordia New" pitchFamily="34" charset="-34"/>
      </a:defRPr>
    </a:lvl6pPr>
    <a:lvl7pPr marL="2743200" algn="l" defTabSz="914400" rtl="0" eaLnBrk="1" latinLnBrk="0" hangingPunct="1">
      <a:defRPr sz="2800" kern="1200">
        <a:solidFill>
          <a:schemeClr val="tx1"/>
        </a:solidFill>
        <a:latin typeface="Arial" charset="0"/>
        <a:ea typeface="+mn-ea"/>
        <a:cs typeface="Cordia New" pitchFamily="34" charset="-34"/>
      </a:defRPr>
    </a:lvl7pPr>
    <a:lvl8pPr marL="3200400" algn="l" defTabSz="914400" rtl="0" eaLnBrk="1" latinLnBrk="0" hangingPunct="1">
      <a:defRPr sz="2800" kern="1200">
        <a:solidFill>
          <a:schemeClr val="tx1"/>
        </a:solidFill>
        <a:latin typeface="Arial" charset="0"/>
        <a:ea typeface="+mn-ea"/>
        <a:cs typeface="Cordia New" pitchFamily="34" charset="-34"/>
      </a:defRPr>
    </a:lvl8pPr>
    <a:lvl9pPr marL="3657600" algn="l" defTabSz="914400" rtl="0" eaLnBrk="1" latinLnBrk="0" hangingPunct="1">
      <a:defRPr sz="2800" kern="1200">
        <a:solidFill>
          <a:schemeClr val="tx1"/>
        </a:solidFill>
        <a:latin typeface="Arial" charset="0"/>
        <a:ea typeface="+mn-ea"/>
        <a:cs typeface="Cordia New" pitchFamily="34"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413C62"/>
    <a:srgbClr val="8881B1"/>
    <a:srgbClr val="49436D"/>
    <a:srgbClr val="504977"/>
    <a:srgbClr val="575082"/>
    <a:srgbClr val="433E64"/>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96" autoAdjust="0"/>
    <p:restoredTop sz="94637" autoAdjust="0"/>
  </p:normalViewPr>
  <p:slideViewPr>
    <p:cSldViewPr>
      <p:cViewPr>
        <p:scale>
          <a:sx n="60" d="100"/>
          <a:sy n="60" d="100"/>
        </p:scale>
        <p:origin x="-186"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1" d="100"/>
        <a:sy n="41" d="100"/>
      </p:scale>
      <p:origin x="0" y="756"/>
    </p:cViewPr>
  </p:sorterViewPr>
  <p:notesViewPr>
    <p:cSldViewPr>
      <p:cViewPr varScale="1">
        <p:scale>
          <a:sx n="52" d="100"/>
          <a:sy n="52" d="100"/>
        </p:scale>
        <p:origin x="-2592" y="-108"/>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UN_WORKSHOP\YEYU_WORKSHOP\!%20UNAIDS_DATAHUB\!%20AP_HIV%20Estimates_1990_2009_16Nov2010\Thiland_Estimated%20Figures\Thailand_Estimated%20Figures.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D:\@UN_WORKSHOP\YEYU_WORKSHOP\!%20Thailand_21%20June%202010\SW%20Data_Converted.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D:\@UN_WORKSHOP\YEYU_WORKSHOP\!%20Thailand_21%20June%202010\SW%20Data_Converted.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UN_WORKSHOP\YEYU_WORKSHOP\!%20Thailand_21%20June%202010\Thai%20PPT%20WORKSHOP.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UN_WORKSHOP\YEYU_WORKSHOP\!%20Thailand_21%20June%202010\SW%20Data_Converted.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D:\@UN_WORKSHOP\YEYU_WORKSHOP\!%20Thailand_21%20June%202010\SW%20Data_Converted.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D:\@UN_WORKSHOP\YEYU_WORKSHOP\!%20Thailand_21%20June%202010\SW%20Data_Converted.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538461538461584E-2"/>
          <c:y val="7.0062675355236317E-2"/>
          <c:w val="0.73811959268980742"/>
          <c:h val="0.76919155579690468"/>
        </c:manualLayout>
      </c:layout>
      <c:barChart>
        <c:barDir val="col"/>
        <c:grouping val="percentStacked"/>
        <c:varyColors val="0"/>
        <c:ser>
          <c:idx val="0"/>
          <c:order val="0"/>
          <c:tx>
            <c:strRef>
              <c:f>'Master data'!$K$49</c:f>
              <c:strCache>
                <c:ptCount val="1"/>
                <c:pt idx="0">
                  <c:v>Male (15+) living with HIV</c:v>
                </c:pt>
              </c:strCache>
            </c:strRef>
          </c:tx>
          <c:spPr>
            <a:solidFill>
              <a:srgbClr val="4D7AD3"/>
            </a:solidFill>
          </c:spPr>
          <c:invertIfNegative val="0"/>
          <c:cat>
            <c:numRef>
              <c:f>'Master data'!$H$50:$H$69</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'Master data'!$K$50:$K$69</c:f>
              <c:numCache>
                <c:formatCode>General</c:formatCode>
                <c:ptCount val="20"/>
                <c:pt idx="0">
                  <c:v>276000</c:v>
                </c:pt>
                <c:pt idx="1">
                  <c:v>382000</c:v>
                </c:pt>
                <c:pt idx="2">
                  <c:v>460000</c:v>
                </c:pt>
                <c:pt idx="3">
                  <c:v>510000</c:v>
                </c:pt>
                <c:pt idx="4">
                  <c:v>530000</c:v>
                </c:pt>
                <c:pt idx="5">
                  <c:v>530000</c:v>
                </c:pt>
                <c:pt idx="6">
                  <c:v>510000</c:v>
                </c:pt>
                <c:pt idx="7">
                  <c:v>490000</c:v>
                </c:pt>
                <c:pt idx="8">
                  <c:v>470000</c:v>
                </c:pt>
                <c:pt idx="9">
                  <c:v>440000</c:v>
                </c:pt>
                <c:pt idx="10">
                  <c:v>410000</c:v>
                </c:pt>
                <c:pt idx="11">
                  <c:v>390000</c:v>
                </c:pt>
                <c:pt idx="12">
                  <c:v>370000</c:v>
                </c:pt>
                <c:pt idx="13">
                  <c:v>350000</c:v>
                </c:pt>
                <c:pt idx="14">
                  <c:v>350000</c:v>
                </c:pt>
                <c:pt idx="15">
                  <c:v>340000</c:v>
                </c:pt>
                <c:pt idx="16">
                  <c:v>340000</c:v>
                </c:pt>
                <c:pt idx="17">
                  <c:v>330000</c:v>
                </c:pt>
                <c:pt idx="18">
                  <c:v>320000</c:v>
                </c:pt>
                <c:pt idx="19">
                  <c:v>310000</c:v>
                </c:pt>
              </c:numCache>
            </c:numRef>
          </c:val>
        </c:ser>
        <c:ser>
          <c:idx val="1"/>
          <c:order val="1"/>
          <c:tx>
            <c:strRef>
              <c:f>'Master data'!$J$49</c:f>
              <c:strCache>
                <c:ptCount val="1"/>
                <c:pt idx="0">
                  <c:v>Female (15+) living with HIV</c:v>
                </c:pt>
              </c:strCache>
            </c:strRef>
          </c:tx>
          <c:spPr>
            <a:solidFill>
              <a:srgbClr val="C00000"/>
            </a:solidFill>
          </c:spPr>
          <c:invertIfNegative val="0"/>
          <c:cat>
            <c:numRef>
              <c:f>'Master data'!$H$50:$H$69</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'Master data'!$J$50:$J$69</c:f>
              <c:numCache>
                <c:formatCode>General</c:formatCode>
                <c:ptCount val="20"/>
                <c:pt idx="0">
                  <c:v>44000</c:v>
                </c:pt>
                <c:pt idx="1">
                  <c:v>78000</c:v>
                </c:pt>
                <c:pt idx="2">
                  <c:v>110000</c:v>
                </c:pt>
                <c:pt idx="3">
                  <c:v>140000</c:v>
                </c:pt>
                <c:pt idx="4">
                  <c:v>170000</c:v>
                </c:pt>
                <c:pt idx="5">
                  <c:v>190000</c:v>
                </c:pt>
                <c:pt idx="6">
                  <c:v>210000</c:v>
                </c:pt>
                <c:pt idx="7">
                  <c:v>220000</c:v>
                </c:pt>
                <c:pt idx="8">
                  <c:v>230000</c:v>
                </c:pt>
                <c:pt idx="9">
                  <c:v>230000</c:v>
                </c:pt>
                <c:pt idx="10">
                  <c:v>230000</c:v>
                </c:pt>
                <c:pt idx="11">
                  <c:v>220000</c:v>
                </c:pt>
                <c:pt idx="12">
                  <c:v>220000</c:v>
                </c:pt>
                <c:pt idx="13">
                  <c:v>220000</c:v>
                </c:pt>
                <c:pt idx="14">
                  <c:v>220000</c:v>
                </c:pt>
                <c:pt idx="15">
                  <c:v>220000</c:v>
                </c:pt>
                <c:pt idx="16">
                  <c:v>220000</c:v>
                </c:pt>
                <c:pt idx="17">
                  <c:v>220000</c:v>
                </c:pt>
                <c:pt idx="18">
                  <c:v>210000</c:v>
                </c:pt>
                <c:pt idx="19">
                  <c:v>210000</c:v>
                </c:pt>
              </c:numCache>
            </c:numRef>
          </c:val>
        </c:ser>
        <c:dLbls>
          <c:showLegendKey val="0"/>
          <c:showVal val="0"/>
          <c:showCatName val="0"/>
          <c:showSerName val="0"/>
          <c:showPercent val="0"/>
          <c:showBubbleSize val="0"/>
        </c:dLbls>
        <c:gapWidth val="100"/>
        <c:overlap val="100"/>
        <c:axId val="97216384"/>
        <c:axId val="97217920"/>
      </c:barChart>
      <c:catAx>
        <c:axId val="97216384"/>
        <c:scaling>
          <c:orientation val="minMax"/>
        </c:scaling>
        <c:delete val="0"/>
        <c:axPos val="b"/>
        <c:numFmt formatCode="General" sourceLinked="1"/>
        <c:majorTickMark val="out"/>
        <c:minorTickMark val="none"/>
        <c:tickLblPos val="nextTo"/>
        <c:txPr>
          <a:bodyPr rot="-5400000" vert="horz"/>
          <a:lstStyle/>
          <a:p>
            <a:pPr>
              <a:defRPr lang="th-TH"/>
            </a:pPr>
            <a:endParaRPr lang="en-US"/>
          </a:p>
        </c:txPr>
        <c:crossAx val="97217920"/>
        <c:crosses val="autoZero"/>
        <c:auto val="1"/>
        <c:lblAlgn val="ctr"/>
        <c:lblOffset val="100"/>
        <c:noMultiLvlLbl val="0"/>
      </c:catAx>
      <c:valAx>
        <c:axId val="97217920"/>
        <c:scaling>
          <c:orientation val="minMax"/>
        </c:scaling>
        <c:delete val="0"/>
        <c:axPos val="l"/>
        <c:majorGridlines/>
        <c:numFmt formatCode="0%" sourceLinked="1"/>
        <c:majorTickMark val="out"/>
        <c:minorTickMark val="none"/>
        <c:tickLblPos val="nextTo"/>
        <c:txPr>
          <a:bodyPr/>
          <a:lstStyle/>
          <a:p>
            <a:pPr>
              <a:defRPr lang="th-TH"/>
            </a:pPr>
            <a:endParaRPr lang="en-US"/>
          </a:p>
        </c:txPr>
        <c:crossAx val="97216384"/>
        <c:crosses val="autoZero"/>
        <c:crossBetween val="between"/>
      </c:valAx>
    </c:plotArea>
    <c:legend>
      <c:legendPos val="r"/>
      <c:layout>
        <c:manualLayout>
          <c:xMode val="edge"/>
          <c:yMode val="edge"/>
          <c:x val="0.8314105181296787"/>
          <c:y val="0.2275818483215914"/>
          <c:w val="0.15933022261106294"/>
          <c:h val="0.29105529912209288"/>
        </c:manualLayout>
      </c:layout>
      <c:overlay val="0"/>
      <c:txPr>
        <a:bodyPr/>
        <a:lstStyle/>
        <a:p>
          <a:pPr>
            <a:defRPr lang="th-TH"/>
          </a:pPr>
          <a:endParaRPr lang="en-US"/>
        </a:p>
      </c:txPr>
    </c:legend>
    <c:plotVisOnly val="1"/>
    <c:dispBlanksAs val="gap"/>
    <c:showDLblsOverMax val="0"/>
  </c:chart>
  <c:spPr>
    <a:ln>
      <a:solidFill>
        <a:srgbClr val="808080">
          <a:lumMod val="60000"/>
          <a:lumOff val="40000"/>
        </a:srgbClr>
      </a:solid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17740837950808"/>
          <c:y val="8.5663730592997908E-2"/>
          <c:w val="0.79648925828715855"/>
          <c:h val="0.52481404866764536"/>
        </c:manualLayout>
      </c:layout>
      <c:lineChart>
        <c:grouping val="standard"/>
        <c:varyColors val="0"/>
        <c:ser>
          <c:idx val="0"/>
          <c:order val="0"/>
          <c:tx>
            <c:strRef>
              <c:f>Sheet1!$L$55</c:f>
              <c:strCache>
                <c:ptCount val="1"/>
                <c:pt idx="0">
                  <c:v>Bangkok </c:v>
                </c:pt>
              </c:strCache>
            </c:strRef>
          </c:tx>
          <c:spPr>
            <a:ln>
              <a:solidFill>
                <a:srgbClr val="0051F2"/>
              </a:solidFill>
            </a:ln>
          </c:spPr>
          <c:marker>
            <c:symbol val="circle"/>
            <c:size val="10"/>
            <c:spPr>
              <a:solidFill>
                <a:srgbClr val="C00000"/>
              </a:solidFill>
              <a:ln>
                <a:noFill/>
              </a:ln>
            </c:spPr>
          </c:marker>
          <c:cat>
            <c:numRef>
              <c:f>Sheet1!$M$54:$P$54</c:f>
              <c:numCache>
                <c:formatCode>General</c:formatCode>
                <c:ptCount val="4"/>
                <c:pt idx="0">
                  <c:v>2001</c:v>
                </c:pt>
                <c:pt idx="1">
                  <c:v>2003</c:v>
                </c:pt>
                <c:pt idx="2">
                  <c:v>2006</c:v>
                </c:pt>
                <c:pt idx="3">
                  <c:v>2009</c:v>
                </c:pt>
              </c:numCache>
            </c:numRef>
          </c:cat>
          <c:val>
            <c:numRef>
              <c:f>Sheet1!$M$55:$P$55</c:f>
              <c:numCache>
                <c:formatCode>0.0</c:formatCode>
                <c:ptCount val="4"/>
                <c:pt idx="0">
                  <c:v>4.0999999999999996</c:v>
                </c:pt>
                <c:pt idx="1">
                  <c:v>1.7</c:v>
                </c:pt>
                <c:pt idx="2">
                  <c:v>1.5</c:v>
                </c:pt>
                <c:pt idx="3">
                  <c:v>0.30000000000000032</c:v>
                </c:pt>
              </c:numCache>
            </c:numRef>
          </c:val>
          <c:smooth val="0"/>
        </c:ser>
        <c:ser>
          <c:idx val="1"/>
          <c:order val="1"/>
          <c:tx>
            <c:strRef>
              <c:f>Sheet1!$L$56</c:f>
              <c:strCache>
                <c:ptCount val="1"/>
                <c:pt idx="0">
                  <c:v>Chon Buri </c:v>
                </c:pt>
              </c:strCache>
            </c:strRef>
          </c:tx>
          <c:spPr>
            <a:ln>
              <a:solidFill>
                <a:srgbClr val="00B050"/>
              </a:solidFill>
            </a:ln>
          </c:spPr>
          <c:marker>
            <c:symbol val="square"/>
            <c:size val="10"/>
            <c:spPr>
              <a:solidFill>
                <a:srgbClr val="0000FF"/>
              </a:solidFill>
              <a:ln>
                <a:noFill/>
              </a:ln>
            </c:spPr>
          </c:marker>
          <c:cat>
            <c:numRef>
              <c:f>Sheet1!$M$54:$P$54</c:f>
              <c:numCache>
                <c:formatCode>General</c:formatCode>
                <c:ptCount val="4"/>
                <c:pt idx="0">
                  <c:v>2001</c:v>
                </c:pt>
                <c:pt idx="1">
                  <c:v>2003</c:v>
                </c:pt>
                <c:pt idx="2">
                  <c:v>2006</c:v>
                </c:pt>
                <c:pt idx="3">
                  <c:v>2009</c:v>
                </c:pt>
              </c:numCache>
            </c:numRef>
          </c:cat>
          <c:val>
            <c:numRef>
              <c:f>Sheet1!$M$56:$P$56</c:f>
              <c:numCache>
                <c:formatCode>0.0</c:formatCode>
                <c:ptCount val="4"/>
                <c:pt idx="0">
                  <c:v>6.1</c:v>
                </c:pt>
                <c:pt idx="1">
                  <c:v>5.7</c:v>
                </c:pt>
                <c:pt idx="3">
                  <c:v>2.4</c:v>
                </c:pt>
              </c:numCache>
            </c:numRef>
          </c:val>
          <c:smooth val="0"/>
        </c:ser>
        <c:ser>
          <c:idx val="2"/>
          <c:order val="2"/>
          <c:tx>
            <c:strRef>
              <c:f>Sheet1!$L$60</c:f>
              <c:strCache>
                <c:ptCount val="1"/>
                <c:pt idx="0">
                  <c:v>Phangnga </c:v>
                </c:pt>
              </c:strCache>
            </c:strRef>
          </c:tx>
          <c:spPr>
            <a:ln>
              <a:solidFill>
                <a:srgbClr val="FF0000"/>
              </a:solidFill>
            </a:ln>
          </c:spPr>
          <c:marker>
            <c:symbol val="triangle"/>
            <c:size val="10"/>
            <c:spPr>
              <a:solidFill>
                <a:srgbClr val="FF0000"/>
              </a:solidFill>
              <a:ln>
                <a:noFill/>
              </a:ln>
            </c:spPr>
          </c:marker>
          <c:cat>
            <c:numRef>
              <c:f>Sheet1!$M$54:$P$54</c:f>
              <c:numCache>
                <c:formatCode>General</c:formatCode>
                <c:ptCount val="4"/>
                <c:pt idx="0">
                  <c:v>2001</c:v>
                </c:pt>
                <c:pt idx="1">
                  <c:v>2003</c:v>
                </c:pt>
                <c:pt idx="2">
                  <c:v>2006</c:v>
                </c:pt>
                <c:pt idx="3">
                  <c:v>2009</c:v>
                </c:pt>
              </c:numCache>
            </c:numRef>
          </c:cat>
          <c:val>
            <c:numRef>
              <c:f>Sheet1!$M$60:$P$60</c:f>
              <c:numCache>
                <c:formatCode>0.0</c:formatCode>
                <c:ptCount val="4"/>
                <c:pt idx="0">
                  <c:v>5</c:v>
                </c:pt>
                <c:pt idx="1">
                  <c:v>5.9</c:v>
                </c:pt>
                <c:pt idx="2">
                  <c:v>2.7</c:v>
                </c:pt>
                <c:pt idx="3">
                  <c:v>5.3</c:v>
                </c:pt>
              </c:numCache>
            </c:numRef>
          </c:val>
          <c:smooth val="0"/>
        </c:ser>
        <c:ser>
          <c:idx val="3"/>
          <c:order val="3"/>
          <c:tx>
            <c:strRef>
              <c:f>Sheet1!$L$61</c:f>
              <c:strCache>
                <c:ptCount val="1"/>
                <c:pt idx="0">
                  <c:v>Phuket </c:v>
                </c:pt>
              </c:strCache>
            </c:strRef>
          </c:tx>
          <c:spPr>
            <a:ln>
              <a:solidFill>
                <a:srgbClr val="00B0F0"/>
              </a:solidFill>
            </a:ln>
          </c:spPr>
          <c:marker>
            <c:symbol val="diamond"/>
            <c:size val="12"/>
            <c:spPr>
              <a:solidFill>
                <a:srgbClr val="7030A0"/>
              </a:solidFill>
              <a:ln>
                <a:noFill/>
              </a:ln>
            </c:spPr>
          </c:marker>
          <c:cat>
            <c:numRef>
              <c:f>Sheet1!$M$54:$P$54</c:f>
              <c:numCache>
                <c:formatCode>General</c:formatCode>
                <c:ptCount val="4"/>
                <c:pt idx="0">
                  <c:v>2001</c:v>
                </c:pt>
                <c:pt idx="1">
                  <c:v>2003</c:v>
                </c:pt>
                <c:pt idx="2">
                  <c:v>2006</c:v>
                </c:pt>
                <c:pt idx="3">
                  <c:v>2009</c:v>
                </c:pt>
              </c:numCache>
            </c:numRef>
          </c:cat>
          <c:val>
            <c:numRef>
              <c:f>Sheet1!$M$61:$P$61</c:f>
              <c:numCache>
                <c:formatCode>0.0</c:formatCode>
                <c:ptCount val="4"/>
                <c:pt idx="0">
                  <c:v>4.9000000000000004</c:v>
                </c:pt>
                <c:pt idx="1">
                  <c:v>2.1</c:v>
                </c:pt>
                <c:pt idx="2">
                  <c:v>2.4</c:v>
                </c:pt>
                <c:pt idx="3">
                  <c:v>1.4</c:v>
                </c:pt>
              </c:numCache>
            </c:numRef>
          </c:val>
          <c:smooth val="0"/>
        </c:ser>
        <c:ser>
          <c:idx val="4"/>
          <c:order val="4"/>
          <c:tx>
            <c:strRef>
              <c:f>Sheet1!$L$62</c:f>
              <c:strCache>
                <c:ptCount val="1"/>
                <c:pt idx="0">
                  <c:v>Samut Prakan</c:v>
                </c:pt>
              </c:strCache>
            </c:strRef>
          </c:tx>
          <c:spPr>
            <a:ln>
              <a:solidFill>
                <a:srgbClr val="DE08C5"/>
              </a:solidFill>
            </a:ln>
          </c:spPr>
          <c:marker>
            <c:symbol val="circle"/>
            <c:size val="10"/>
            <c:spPr>
              <a:solidFill>
                <a:srgbClr val="00B050"/>
              </a:solidFill>
              <a:ln>
                <a:noFill/>
              </a:ln>
            </c:spPr>
          </c:marker>
          <c:cat>
            <c:numRef>
              <c:f>Sheet1!$M$54:$P$54</c:f>
              <c:numCache>
                <c:formatCode>General</c:formatCode>
                <c:ptCount val="4"/>
                <c:pt idx="0">
                  <c:v>2001</c:v>
                </c:pt>
                <c:pt idx="1">
                  <c:v>2003</c:v>
                </c:pt>
                <c:pt idx="2">
                  <c:v>2006</c:v>
                </c:pt>
                <c:pt idx="3">
                  <c:v>2009</c:v>
                </c:pt>
              </c:numCache>
            </c:numRef>
          </c:cat>
          <c:val>
            <c:numRef>
              <c:f>Sheet1!$M$62:$P$62</c:f>
              <c:numCache>
                <c:formatCode>0.0</c:formatCode>
                <c:ptCount val="4"/>
                <c:pt idx="0">
                  <c:v>7</c:v>
                </c:pt>
                <c:pt idx="1">
                  <c:v>6.7</c:v>
                </c:pt>
                <c:pt idx="2">
                  <c:v>5</c:v>
                </c:pt>
                <c:pt idx="3">
                  <c:v>2</c:v>
                </c:pt>
              </c:numCache>
            </c:numRef>
          </c:val>
          <c:smooth val="0"/>
        </c:ser>
        <c:dLbls>
          <c:showLegendKey val="0"/>
          <c:showVal val="0"/>
          <c:showCatName val="0"/>
          <c:showSerName val="0"/>
          <c:showPercent val="0"/>
          <c:showBubbleSize val="0"/>
        </c:dLbls>
        <c:marker val="1"/>
        <c:smooth val="0"/>
        <c:axId val="211814272"/>
        <c:axId val="211820544"/>
      </c:lineChart>
      <c:catAx>
        <c:axId val="211814272"/>
        <c:scaling>
          <c:orientation val="minMax"/>
        </c:scaling>
        <c:delete val="0"/>
        <c:axPos val="b"/>
        <c:numFmt formatCode="General" sourceLinked="1"/>
        <c:majorTickMark val="out"/>
        <c:minorTickMark val="none"/>
        <c:tickLblPos val="nextTo"/>
        <c:txPr>
          <a:bodyPr/>
          <a:lstStyle/>
          <a:p>
            <a:pPr>
              <a:defRPr lang="en-US"/>
            </a:pPr>
            <a:endParaRPr lang="en-US"/>
          </a:p>
        </c:txPr>
        <c:crossAx val="211820544"/>
        <c:crosses val="autoZero"/>
        <c:auto val="1"/>
        <c:lblAlgn val="ctr"/>
        <c:lblOffset val="100"/>
        <c:noMultiLvlLbl val="0"/>
      </c:catAx>
      <c:valAx>
        <c:axId val="211820544"/>
        <c:scaling>
          <c:orientation val="minMax"/>
          <c:max val="10"/>
        </c:scaling>
        <c:delete val="0"/>
        <c:axPos val="l"/>
        <c:title>
          <c:tx>
            <c:rich>
              <a:bodyPr rot="0" vert="horz"/>
              <a:lstStyle/>
              <a:p>
                <a:pPr>
                  <a:defRPr lang="en-US"/>
                </a:pPr>
                <a:r>
                  <a:rPr lang="en-US"/>
                  <a:t>%</a:t>
                </a:r>
              </a:p>
            </c:rich>
          </c:tx>
          <c:layout>
            <c:manualLayout>
              <c:xMode val="edge"/>
              <c:yMode val="edge"/>
              <c:x val="9.2592592592593351E-2"/>
              <c:y val="1.6566350816317587E-2"/>
            </c:manualLayout>
          </c:layout>
          <c:overlay val="0"/>
        </c:title>
        <c:numFmt formatCode="0" sourceLinked="0"/>
        <c:majorTickMark val="out"/>
        <c:minorTickMark val="none"/>
        <c:tickLblPos val="nextTo"/>
        <c:txPr>
          <a:bodyPr/>
          <a:lstStyle/>
          <a:p>
            <a:pPr>
              <a:defRPr lang="en-US"/>
            </a:pPr>
            <a:endParaRPr lang="en-US"/>
          </a:p>
        </c:txPr>
        <c:crossAx val="211814272"/>
        <c:crosses val="autoZero"/>
        <c:crossBetween val="between"/>
        <c:majorUnit val="2"/>
      </c:valAx>
      <c:dTable>
        <c:showHorzBorder val="1"/>
        <c:showVertBorder val="1"/>
        <c:showOutline val="1"/>
        <c:showKeys val="1"/>
        <c:txPr>
          <a:bodyPr/>
          <a:lstStyle/>
          <a:p>
            <a:pPr rtl="0">
              <a:defRPr lang="en-US"/>
            </a:pPr>
            <a:endParaRPr lang="en-US"/>
          </a:p>
        </c:txPr>
      </c:dTable>
    </c:plotArea>
    <c:plotVisOnly val="1"/>
    <c:dispBlanksAs val="span"/>
    <c:showDLblsOverMax val="0"/>
  </c:chart>
  <c:txPr>
    <a:bodyPr/>
    <a:lstStyle/>
    <a:p>
      <a:pPr>
        <a:defRPr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143749392437056E-2"/>
          <c:y val="7.7331105316015572E-2"/>
          <c:w val="0.87040998347429399"/>
          <c:h val="0.53019363763607963"/>
        </c:manualLayout>
      </c:layout>
      <c:barChart>
        <c:barDir val="col"/>
        <c:grouping val="clustered"/>
        <c:varyColors val="0"/>
        <c:ser>
          <c:idx val="0"/>
          <c:order val="0"/>
          <c:invertIfNegative val="0"/>
          <c:dPt>
            <c:idx val="0"/>
            <c:invertIfNegative val="0"/>
            <c:bubble3D val="0"/>
            <c:spPr>
              <a:solidFill>
                <a:srgbClr val="FF0000"/>
              </a:solidFill>
            </c:spPr>
          </c:dPt>
          <c:dPt>
            <c:idx val="2"/>
            <c:invertIfNegative val="0"/>
            <c:bubble3D val="0"/>
            <c:spPr>
              <a:solidFill>
                <a:srgbClr val="FF0000"/>
              </a:solidFill>
            </c:spPr>
          </c:dPt>
          <c:dPt>
            <c:idx val="4"/>
            <c:invertIfNegative val="0"/>
            <c:bubble3D val="0"/>
            <c:spPr>
              <a:solidFill>
                <a:srgbClr val="FF0000"/>
              </a:solidFill>
            </c:spPr>
          </c:dPt>
          <c:dPt>
            <c:idx val="6"/>
            <c:invertIfNegative val="0"/>
            <c:bubble3D val="0"/>
            <c:spPr>
              <a:solidFill>
                <a:srgbClr val="FF0000"/>
              </a:solidFill>
            </c:spPr>
          </c:dPt>
          <c:dPt>
            <c:idx val="8"/>
            <c:invertIfNegative val="0"/>
            <c:bubble3D val="0"/>
            <c:spPr>
              <a:solidFill>
                <a:srgbClr val="FF0000"/>
              </a:solidFill>
            </c:spPr>
          </c:dPt>
          <c:dPt>
            <c:idx val="10"/>
            <c:invertIfNegative val="0"/>
            <c:bubble3D val="0"/>
            <c:spPr>
              <a:solidFill>
                <a:srgbClr val="FF0000"/>
              </a:solidFill>
            </c:spPr>
          </c:dPt>
          <c:dPt>
            <c:idx val="12"/>
            <c:invertIfNegative val="0"/>
            <c:bubble3D val="0"/>
            <c:spPr>
              <a:solidFill>
                <a:srgbClr val="FF0000"/>
              </a:solidFill>
            </c:spPr>
          </c:dPt>
          <c:dPt>
            <c:idx val="14"/>
            <c:invertIfNegative val="0"/>
            <c:bubble3D val="0"/>
            <c:spPr>
              <a:solidFill>
                <a:srgbClr val="FF0000"/>
              </a:solidFill>
            </c:spPr>
          </c:dPt>
          <c:dLbls>
            <c:dLbl>
              <c:idx val="1"/>
              <c:spPr/>
              <c:txPr>
                <a:bodyPr/>
                <a:lstStyle/>
                <a:p>
                  <a:pPr>
                    <a:defRPr lang="en-US" b="1">
                      <a:solidFill>
                        <a:schemeClr val="tx1"/>
                      </a:solidFill>
                      <a:latin typeface="Arial" pitchFamily="34" charset="0"/>
                      <a:cs typeface="Arial" pitchFamily="34" charset="0"/>
                    </a:defRPr>
                  </a:pPr>
                  <a:endParaRPr lang="en-US"/>
                </a:p>
              </c:txPr>
              <c:dLblPos val="inEnd"/>
              <c:showLegendKey val="0"/>
              <c:showVal val="1"/>
              <c:showCatName val="0"/>
              <c:showSerName val="0"/>
              <c:showPercent val="0"/>
              <c:showBubbleSize val="0"/>
            </c:dLbl>
            <c:dLbl>
              <c:idx val="2"/>
              <c:layout>
                <c:manualLayout>
                  <c:x val="0"/>
                  <c:y val="1.4124293785310734E-2"/>
                </c:manualLayout>
              </c:layout>
              <c:dLblPos val="inEnd"/>
              <c:showLegendKey val="0"/>
              <c:showVal val="1"/>
              <c:showCatName val="0"/>
              <c:showSerName val="0"/>
              <c:showPercent val="0"/>
              <c:showBubbleSize val="0"/>
            </c:dLbl>
            <c:dLbl>
              <c:idx val="7"/>
              <c:layout>
                <c:manualLayout>
                  <c:x val="-3.0864197530864048E-3"/>
                  <c:y val="1.4124293785310734E-2"/>
                </c:manualLayout>
              </c:layout>
              <c:dLblPos val="inEnd"/>
              <c:showLegendKey val="0"/>
              <c:showVal val="1"/>
              <c:showCatName val="0"/>
              <c:showSerName val="0"/>
              <c:showPercent val="0"/>
              <c:showBubbleSize val="0"/>
            </c:dLbl>
            <c:dLbl>
              <c:idx val="9"/>
              <c:layout>
                <c:manualLayout>
                  <c:x val="-1.5432098765432289E-3"/>
                  <c:y val="1.4124293785310734E-2"/>
                </c:manualLayout>
              </c:layout>
              <c:dLblPos val="inEnd"/>
              <c:showLegendKey val="0"/>
              <c:showVal val="1"/>
              <c:showCatName val="0"/>
              <c:showSerName val="0"/>
              <c:showPercent val="0"/>
              <c:showBubbleSize val="0"/>
            </c:dLbl>
            <c:txPr>
              <a:bodyPr/>
              <a:lstStyle/>
              <a:p>
                <a:pPr>
                  <a:defRPr lang="en-US" b="1">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multiLvlStrRef>
              <c:f>Sheet1!$A$43:$B$58</c:f>
              <c:multiLvlStrCache>
                <c:ptCount val="16"/>
                <c:lvl>
                  <c:pt idx="0">
                    <c:v>Direct</c:v>
                  </c:pt>
                  <c:pt idx="1">
                    <c:v>Indirect</c:v>
                  </c:pt>
                  <c:pt idx="2">
                    <c:v>Direct</c:v>
                  </c:pt>
                  <c:pt idx="3">
                    <c:v>Indirect</c:v>
                  </c:pt>
                  <c:pt idx="4">
                    <c:v>Direct</c:v>
                  </c:pt>
                  <c:pt idx="5">
                    <c:v>Indirect</c:v>
                  </c:pt>
                  <c:pt idx="6">
                    <c:v>Direct</c:v>
                  </c:pt>
                  <c:pt idx="7">
                    <c:v>Indirect</c:v>
                  </c:pt>
                  <c:pt idx="8">
                    <c:v>Direct</c:v>
                  </c:pt>
                  <c:pt idx="9">
                    <c:v>Indirect</c:v>
                  </c:pt>
                  <c:pt idx="10">
                    <c:v>Direct</c:v>
                  </c:pt>
                  <c:pt idx="11">
                    <c:v>Indirect</c:v>
                  </c:pt>
                  <c:pt idx="12">
                    <c:v>Direct</c:v>
                  </c:pt>
                  <c:pt idx="13">
                    <c:v>Indirect</c:v>
                  </c:pt>
                  <c:pt idx="14">
                    <c:v>Direct</c:v>
                  </c:pt>
                  <c:pt idx="15">
                    <c:v>Indirect</c:v>
                  </c:pt>
                </c:lvl>
                <c:lvl>
                  <c:pt idx="0">
                    <c:v>Bangkok</c:v>
                  </c:pt>
                  <c:pt idx="2">
                    <c:v>Chon Buri</c:v>
                  </c:pt>
                  <c:pt idx="4">
                    <c:v>Samut Prakan</c:v>
                  </c:pt>
                  <c:pt idx="6">
                    <c:v>Chiang Rai</c:v>
                  </c:pt>
                  <c:pt idx="8">
                    <c:v>Chiang Mai</c:v>
                  </c:pt>
                  <c:pt idx="10">
                    <c:v>Prachuap Khiri Khan</c:v>
                  </c:pt>
                  <c:pt idx="12">
                    <c:v>Phangnga</c:v>
                  </c:pt>
                  <c:pt idx="14">
                    <c:v>Phuket</c:v>
                  </c:pt>
                </c:lvl>
              </c:multiLvlStrCache>
            </c:multiLvlStrRef>
          </c:cat>
          <c:val>
            <c:numRef>
              <c:f>Sheet1!$C$43:$C$58</c:f>
              <c:numCache>
                <c:formatCode>0.0</c:formatCode>
                <c:ptCount val="16"/>
                <c:pt idx="0">
                  <c:v>4.5</c:v>
                </c:pt>
                <c:pt idx="1">
                  <c:v>0.30000000000000032</c:v>
                </c:pt>
                <c:pt idx="2">
                  <c:v>0.9</c:v>
                </c:pt>
                <c:pt idx="3">
                  <c:v>2.4</c:v>
                </c:pt>
                <c:pt idx="4">
                  <c:v>12.5</c:v>
                </c:pt>
                <c:pt idx="5">
                  <c:v>2</c:v>
                </c:pt>
                <c:pt idx="6">
                  <c:v>2.9</c:v>
                </c:pt>
                <c:pt idx="7">
                  <c:v>0.8</c:v>
                </c:pt>
                <c:pt idx="8">
                  <c:v>2.9</c:v>
                </c:pt>
                <c:pt idx="9">
                  <c:v>0.8</c:v>
                </c:pt>
                <c:pt idx="10">
                  <c:v>5.3</c:v>
                </c:pt>
                <c:pt idx="11">
                  <c:v>1.8</c:v>
                </c:pt>
                <c:pt idx="12">
                  <c:v>9.8000000000000007</c:v>
                </c:pt>
                <c:pt idx="13">
                  <c:v>5.3</c:v>
                </c:pt>
                <c:pt idx="14">
                  <c:v>3.5</c:v>
                </c:pt>
                <c:pt idx="15">
                  <c:v>1.4</c:v>
                </c:pt>
              </c:numCache>
            </c:numRef>
          </c:val>
        </c:ser>
        <c:dLbls>
          <c:showLegendKey val="0"/>
          <c:showVal val="0"/>
          <c:showCatName val="0"/>
          <c:showSerName val="0"/>
          <c:showPercent val="0"/>
          <c:showBubbleSize val="0"/>
        </c:dLbls>
        <c:gapWidth val="70"/>
        <c:axId val="211835520"/>
        <c:axId val="211845504"/>
      </c:barChart>
      <c:catAx>
        <c:axId val="211835520"/>
        <c:scaling>
          <c:orientation val="minMax"/>
        </c:scaling>
        <c:delete val="0"/>
        <c:axPos val="b"/>
        <c:majorTickMark val="out"/>
        <c:minorTickMark val="none"/>
        <c:tickLblPos val="nextTo"/>
        <c:txPr>
          <a:bodyPr/>
          <a:lstStyle/>
          <a:p>
            <a:pPr>
              <a:defRPr lang="en-US" sz="1050" b="1">
                <a:latin typeface="Arial" pitchFamily="34" charset="0"/>
                <a:cs typeface="Arial" pitchFamily="34" charset="0"/>
              </a:defRPr>
            </a:pPr>
            <a:endParaRPr lang="en-US"/>
          </a:p>
        </c:txPr>
        <c:crossAx val="211845504"/>
        <c:crosses val="autoZero"/>
        <c:auto val="1"/>
        <c:lblAlgn val="ctr"/>
        <c:lblOffset val="100"/>
        <c:noMultiLvlLbl val="0"/>
      </c:catAx>
      <c:valAx>
        <c:axId val="211845504"/>
        <c:scaling>
          <c:orientation val="minMax"/>
        </c:scaling>
        <c:delete val="0"/>
        <c:axPos val="l"/>
        <c:title>
          <c:tx>
            <c:rich>
              <a:bodyPr rot="0" vert="horz"/>
              <a:lstStyle/>
              <a:p>
                <a:pPr>
                  <a:defRPr lang="en-US"/>
                </a:pPr>
                <a:r>
                  <a:rPr lang="en-US"/>
                  <a:t>%</a:t>
                </a:r>
              </a:p>
            </c:rich>
          </c:tx>
          <c:layout>
            <c:manualLayout>
              <c:xMode val="edge"/>
              <c:yMode val="edge"/>
              <c:x val="6.6334980158703587E-3"/>
              <c:y val="1.163058797714594E-2"/>
            </c:manualLayout>
          </c:layout>
          <c:overlay val="0"/>
        </c:title>
        <c:numFmt formatCode="0" sourceLinked="0"/>
        <c:majorTickMark val="out"/>
        <c:minorTickMark val="none"/>
        <c:tickLblPos val="nextTo"/>
        <c:txPr>
          <a:bodyPr/>
          <a:lstStyle/>
          <a:p>
            <a:pPr>
              <a:defRPr lang="en-US" sz="1050" b="1">
                <a:latin typeface="Arial" pitchFamily="34" charset="0"/>
                <a:cs typeface="Arial" pitchFamily="34" charset="0"/>
              </a:defRPr>
            </a:pPr>
            <a:endParaRPr lang="en-US"/>
          </a:p>
        </c:txPr>
        <c:crossAx val="211835520"/>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470618256051404E-2"/>
          <c:y val="0.10261288313537065"/>
          <c:w val="0.93255407310197369"/>
          <c:h val="0.80384203033943546"/>
        </c:manualLayout>
      </c:layout>
      <c:lineChart>
        <c:grouping val="standard"/>
        <c:varyColors val="0"/>
        <c:ser>
          <c:idx val="0"/>
          <c:order val="0"/>
          <c:spPr>
            <a:ln>
              <a:solidFill>
                <a:srgbClr val="0000FF"/>
              </a:solidFill>
            </a:ln>
          </c:spPr>
          <c:marker>
            <c:symbol val="circle"/>
            <c:size val="11"/>
            <c:spPr>
              <a:solidFill>
                <a:srgbClr val="FF0000"/>
              </a:solidFill>
              <a:ln>
                <a:noFill/>
              </a:ln>
            </c:spPr>
          </c:marker>
          <c:dLbls>
            <c:dLbl>
              <c:idx val="13"/>
              <c:layout>
                <c:manualLayout>
                  <c:x val="-2.6234567901234612E-2"/>
                  <c:y val="-1.977401129943538E-2"/>
                </c:manualLayout>
              </c:layout>
              <c:dLblPos val="b"/>
              <c:showLegendKey val="0"/>
              <c:showVal val="1"/>
              <c:showCatName val="0"/>
              <c:showSerName val="0"/>
              <c:showPercent val="0"/>
              <c:showBubbleSize val="0"/>
            </c:dLbl>
            <c:txPr>
              <a:bodyPr/>
              <a:lstStyle/>
              <a:p>
                <a:pPr>
                  <a:defRPr lang="en-US" sz="1050" b="1">
                    <a:latin typeface="Arial" pitchFamily="34" charset="0"/>
                    <a:cs typeface="Arial" pitchFamily="34" charset="0"/>
                  </a:defRPr>
                </a:pPr>
                <a:endParaRPr lang="en-US"/>
              </a:p>
            </c:txPr>
            <c:dLblPos val="b"/>
            <c:showLegendKey val="0"/>
            <c:showVal val="1"/>
            <c:showCatName val="0"/>
            <c:showSerName val="0"/>
            <c:showPercent val="0"/>
            <c:showBubbleSize val="0"/>
            <c:showLeaderLines val="0"/>
          </c:dLbls>
          <c:cat>
            <c:numRef>
              <c:f>Sheet1!$B$77:$B$91</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numCache>
            </c:numRef>
          </c:cat>
          <c:val>
            <c:numRef>
              <c:f>Sheet1!$C$77:$C$91</c:f>
              <c:numCache>
                <c:formatCode>General</c:formatCode>
                <c:ptCount val="15"/>
                <c:pt idx="0">
                  <c:v>31.4</c:v>
                </c:pt>
                <c:pt idx="1">
                  <c:v>31.4</c:v>
                </c:pt>
                <c:pt idx="2">
                  <c:v>33.1</c:v>
                </c:pt>
                <c:pt idx="3">
                  <c:v>37.800000000000004</c:v>
                </c:pt>
                <c:pt idx="4">
                  <c:v>40.9</c:v>
                </c:pt>
                <c:pt idx="5">
                  <c:v>39.6</c:v>
                </c:pt>
                <c:pt idx="6">
                  <c:v>47.8</c:v>
                </c:pt>
                <c:pt idx="7">
                  <c:v>53.7</c:v>
                </c:pt>
                <c:pt idx="8">
                  <c:v>52</c:v>
                </c:pt>
                <c:pt idx="9">
                  <c:v>38</c:v>
                </c:pt>
                <c:pt idx="10">
                  <c:v>36</c:v>
                </c:pt>
                <c:pt idx="11">
                  <c:v>39</c:v>
                </c:pt>
                <c:pt idx="12">
                  <c:v>25.6</c:v>
                </c:pt>
                <c:pt idx="13">
                  <c:v>50.7</c:v>
                </c:pt>
                <c:pt idx="14">
                  <c:v>40.5</c:v>
                </c:pt>
              </c:numCache>
            </c:numRef>
          </c:val>
          <c:smooth val="0"/>
        </c:ser>
        <c:dLbls>
          <c:showLegendKey val="0"/>
          <c:showVal val="0"/>
          <c:showCatName val="0"/>
          <c:showSerName val="0"/>
          <c:showPercent val="0"/>
          <c:showBubbleSize val="0"/>
        </c:dLbls>
        <c:marker val="1"/>
        <c:smooth val="0"/>
        <c:axId val="211891328"/>
        <c:axId val="211892864"/>
      </c:lineChart>
      <c:catAx>
        <c:axId val="211891328"/>
        <c:scaling>
          <c:orientation val="minMax"/>
        </c:scaling>
        <c:delete val="0"/>
        <c:axPos val="b"/>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211892864"/>
        <c:crosses val="autoZero"/>
        <c:auto val="1"/>
        <c:lblAlgn val="ctr"/>
        <c:lblOffset val="100"/>
        <c:noMultiLvlLbl val="0"/>
      </c:catAx>
      <c:valAx>
        <c:axId val="211892864"/>
        <c:scaling>
          <c:orientation val="minMax"/>
        </c:scaling>
        <c:delete val="0"/>
        <c:axPos val="l"/>
        <c:title>
          <c:tx>
            <c:rich>
              <a:bodyPr rot="0" vert="horz"/>
              <a:lstStyle/>
              <a:p>
                <a:pPr>
                  <a:defRPr lang="en-US"/>
                </a:pPr>
                <a:r>
                  <a:rPr lang="en-US" dirty="0" smtClean="0"/>
                  <a:t>%</a:t>
                </a:r>
                <a:endParaRPr lang="en-US" dirty="0"/>
              </a:p>
            </c:rich>
          </c:tx>
          <c:layout>
            <c:manualLayout>
              <c:xMode val="edge"/>
              <c:yMode val="edge"/>
              <c:x val="9.259259259259453E-3"/>
              <c:y val="1.4131189109835861E-2"/>
            </c:manualLayout>
          </c:layout>
          <c:overlay val="0"/>
        </c:title>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211891328"/>
        <c:crosses val="autoZero"/>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39654418197772"/>
          <c:y val="3.3705239970003756E-2"/>
          <c:w val="0.88162814717604743"/>
          <c:h val="0.73298861079865063"/>
        </c:manualLayout>
      </c:layout>
      <c:lineChart>
        <c:grouping val="standard"/>
        <c:varyColors val="0"/>
        <c:ser>
          <c:idx val="0"/>
          <c:order val="0"/>
          <c:tx>
            <c:strRef>
              <c:f>Sheet1!$L$76</c:f>
              <c:strCache>
                <c:ptCount val="1"/>
                <c:pt idx="0">
                  <c:v>Bangkok</c:v>
                </c:pt>
              </c:strCache>
            </c:strRef>
          </c:tx>
          <c:spPr>
            <a:ln>
              <a:solidFill>
                <a:srgbClr val="007A37"/>
              </a:solidFill>
            </a:ln>
          </c:spPr>
          <c:marker>
            <c:symbol val="circle"/>
            <c:size val="11"/>
            <c:spPr>
              <a:solidFill>
                <a:srgbClr val="00B050"/>
              </a:solidFill>
              <a:ln>
                <a:noFill/>
              </a:ln>
            </c:spPr>
          </c:marker>
          <c:dLbls>
            <c:txPr>
              <a:bodyPr/>
              <a:lstStyle/>
              <a:p>
                <a:pPr algn="ctr">
                  <a:defRPr lang="en-US" sz="1100" b="1" i="0" u="none" strike="noStrike" kern="1200" baseline="0">
                    <a:solidFill>
                      <a:prstClr val="black"/>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numRef>
              <c:f>Sheet1!$M$75:$P$75</c:f>
              <c:numCache>
                <c:formatCode>General</c:formatCode>
                <c:ptCount val="4"/>
                <c:pt idx="0">
                  <c:v>2001</c:v>
                </c:pt>
                <c:pt idx="1">
                  <c:v>2003</c:v>
                </c:pt>
                <c:pt idx="2">
                  <c:v>2006</c:v>
                </c:pt>
                <c:pt idx="3">
                  <c:v>2009</c:v>
                </c:pt>
              </c:numCache>
            </c:numRef>
          </c:cat>
          <c:val>
            <c:numRef>
              <c:f>Sheet1!$M$76:$P$76</c:f>
              <c:numCache>
                <c:formatCode>0</c:formatCode>
                <c:ptCount val="4"/>
                <c:pt idx="0" formatCode="0.0">
                  <c:v>47.8</c:v>
                </c:pt>
                <c:pt idx="1">
                  <c:v>52</c:v>
                </c:pt>
                <c:pt idx="2" formatCode="0.0">
                  <c:v>39.300000000000004</c:v>
                </c:pt>
                <c:pt idx="3" formatCode="0.0">
                  <c:v>40.5</c:v>
                </c:pt>
              </c:numCache>
            </c:numRef>
          </c:val>
          <c:smooth val="0"/>
        </c:ser>
        <c:ser>
          <c:idx val="1"/>
          <c:order val="1"/>
          <c:tx>
            <c:strRef>
              <c:f>Sheet1!$L$77</c:f>
              <c:strCache>
                <c:ptCount val="1"/>
                <c:pt idx="0">
                  <c:v>Yala</c:v>
                </c:pt>
              </c:strCache>
            </c:strRef>
          </c:tx>
          <c:spPr>
            <a:ln>
              <a:solidFill>
                <a:srgbClr val="C00000"/>
              </a:solidFill>
            </a:ln>
          </c:spPr>
          <c:marker>
            <c:symbol val="square"/>
            <c:size val="10"/>
            <c:spPr>
              <a:solidFill>
                <a:srgbClr val="FF0000"/>
              </a:solidFill>
              <a:ln>
                <a:noFill/>
              </a:ln>
            </c:spPr>
          </c:marker>
          <c:dLbls>
            <c:txPr>
              <a:bodyPr/>
              <a:lstStyle/>
              <a:p>
                <a:pPr>
                  <a:defRPr lang="en-US"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Sheet1!$M$75:$P$75</c:f>
              <c:numCache>
                <c:formatCode>General</c:formatCode>
                <c:ptCount val="4"/>
                <c:pt idx="0">
                  <c:v>2001</c:v>
                </c:pt>
                <c:pt idx="1">
                  <c:v>2003</c:v>
                </c:pt>
                <c:pt idx="2">
                  <c:v>2006</c:v>
                </c:pt>
                <c:pt idx="3">
                  <c:v>2009</c:v>
                </c:pt>
              </c:numCache>
            </c:numRef>
          </c:cat>
          <c:val>
            <c:numRef>
              <c:f>Sheet1!$M$77:$P$77</c:f>
              <c:numCache>
                <c:formatCode>0.0</c:formatCode>
                <c:ptCount val="4"/>
                <c:pt idx="0">
                  <c:v>81.8</c:v>
                </c:pt>
                <c:pt idx="1">
                  <c:v>22.2</c:v>
                </c:pt>
                <c:pt idx="3" formatCode="0">
                  <c:v>75</c:v>
                </c:pt>
              </c:numCache>
            </c:numRef>
          </c:val>
          <c:smooth val="0"/>
        </c:ser>
        <c:ser>
          <c:idx val="2"/>
          <c:order val="2"/>
          <c:tx>
            <c:strRef>
              <c:f>Sheet1!$L$78</c:f>
              <c:strCache>
                <c:ptCount val="1"/>
                <c:pt idx="0">
                  <c:v>Lampang</c:v>
                </c:pt>
              </c:strCache>
            </c:strRef>
          </c:tx>
          <c:spPr>
            <a:ln>
              <a:solidFill>
                <a:srgbClr val="DE08C5"/>
              </a:solidFill>
            </a:ln>
          </c:spPr>
          <c:marker>
            <c:symbol val="triangle"/>
            <c:size val="11"/>
            <c:spPr>
              <a:solidFill>
                <a:srgbClr val="DE08C5"/>
              </a:solidFill>
              <a:ln>
                <a:noFill/>
              </a:ln>
            </c:spPr>
          </c:marker>
          <c:dLbls>
            <c:txPr>
              <a:bodyPr/>
              <a:lstStyle/>
              <a:p>
                <a:pPr algn="ctr">
                  <a:defRPr lang="en-US" sz="1100" b="1" i="0" u="none" strike="noStrike" kern="1200" baseline="0">
                    <a:solidFill>
                      <a:prstClr val="black"/>
                    </a:solidFill>
                    <a:latin typeface="Arial" pitchFamily="34" charset="0"/>
                    <a:ea typeface="+mn-ea"/>
                    <a:cs typeface="Arial" pitchFamily="34" charset="0"/>
                  </a:defRPr>
                </a:pPr>
                <a:endParaRPr lang="en-US"/>
              </a:p>
            </c:txPr>
            <c:dLblPos val="l"/>
            <c:showLegendKey val="0"/>
            <c:showVal val="1"/>
            <c:showCatName val="0"/>
            <c:showSerName val="0"/>
            <c:showPercent val="0"/>
            <c:showBubbleSize val="0"/>
            <c:showLeaderLines val="0"/>
          </c:dLbls>
          <c:cat>
            <c:numRef>
              <c:f>Sheet1!$M$75:$P$75</c:f>
              <c:numCache>
                <c:formatCode>General</c:formatCode>
                <c:ptCount val="4"/>
                <c:pt idx="0">
                  <c:v>2001</c:v>
                </c:pt>
                <c:pt idx="1">
                  <c:v>2003</c:v>
                </c:pt>
                <c:pt idx="2">
                  <c:v>2006</c:v>
                </c:pt>
                <c:pt idx="3">
                  <c:v>2009</c:v>
                </c:pt>
              </c:numCache>
            </c:numRef>
          </c:cat>
          <c:val>
            <c:numRef>
              <c:f>Sheet1!$M$78:$P$78</c:f>
              <c:numCache>
                <c:formatCode>0.0</c:formatCode>
                <c:ptCount val="4"/>
                <c:pt idx="0">
                  <c:v>47.4</c:v>
                </c:pt>
                <c:pt idx="1">
                  <c:v>61.5</c:v>
                </c:pt>
                <c:pt idx="3" formatCode="0">
                  <c:v>50</c:v>
                </c:pt>
              </c:numCache>
            </c:numRef>
          </c:val>
          <c:smooth val="0"/>
        </c:ser>
        <c:ser>
          <c:idx val="3"/>
          <c:order val="3"/>
          <c:tx>
            <c:strRef>
              <c:f>Sheet1!$L$79</c:f>
              <c:strCache>
                <c:ptCount val="1"/>
                <c:pt idx="0">
                  <c:v>Samut Prakan</c:v>
                </c:pt>
              </c:strCache>
            </c:strRef>
          </c:tx>
          <c:spPr>
            <a:ln>
              <a:solidFill>
                <a:srgbClr val="0051F2"/>
              </a:solidFill>
            </a:ln>
          </c:spPr>
          <c:marker>
            <c:symbol val="diamond"/>
            <c:size val="12"/>
            <c:spPr>
              <a:solidFill>
                <a:srgbClr val="0000FF"/>
              </a:solidFill>
              <a:ln>
                <a:noFill/>
              </a:ln>
            </c:spPr>
          </c:marker>
          <c:dLbls>
            <c:dLbl>
              <c:idx val="1"/>
              <c:layout>
                <c:manualLayout>
                  <c:x val="-5.0925337632082362E-17"/>
                  <c:y val="2.7777777777778428E-2"/>
                </c:manualLayout>
              </c:layout>
              <c:dLblPos val="t"/>
              <c:showLegendKey val="0"/>
              <c:showVal val="1"/>
              <c:showCatName val="0"/>
              <c:showSerName val="0"/>
              <c:showPercent val="0"/>
              <c:showBubbleSize val="0"/>
            </c:dLbl>
            <c:txPr>
              <a:bodyPr/>
              <a:lstStyle/>
              <a:p>
                <a:pPr algn="ctr">
                  <a:defRPr lang="en-US" sz="1100" b="1" i="0" u="none" strike="noStrike" kern="1200" baseline="0">
                    <a:solidFill>
                      <a:prstClr val="black"/>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dLbls>
          <c:cat>
            <c:numRef>
              <c:f>Sheet1!$M$75:$P$75</c:f>
              <c:numCache>
                <c:formatCode>General</c:formatCode>
                <c:ptCount val="4"/>
                <c:pt idx="0">
                  <c:v>2001</c:v>
                </c:pt>
                <c:pt idx="1">
                  <c:v>2003</c:v>
                </c:pt>
                <c:pt idx="2">
                  <c:v>2006</c:v>
                </c:pt>
                <c:pt idx="3">
                  <c:v>2009</c:v>
                </c:pt>
              </c:numCache>
            </c:numRef>
          </c:cat>
          <c:val>
            <c:numRef>
              <c:f>Sheet1!$M$79:$P$79</c:f>
              <c:numCache>
                <c:formatCode>0.0</c:formatCode>
                <c:ptCount val="4"/>
                <c:pt idx="0">
                  <c:v>57.5</c:v>
                </c:pt>
                <c:pt idx="1">
                  <c:v>40.9</c:v>
                </c:pt>
                <c:pt idx="2">
                  <c:v>61.5</c:v>
                </c:pt>
                <c:pt idx="3">
                  <c:v>52.4</c:v>
                </c:pt>
              </c:numCache>
            </c:numRef>
          </c:val>
          <c:smooth val="0"/>
        </c:ser>
        <c:dLbls>
          <c:showLegendKey val="0"/>
          <c:showVal val="0"/>
          <c:showCatName val="0"/>
          <c:showSerName val="0"/>
          <c:showPercent val="0"/>
          <c:showBubbleSize val="0"/>
        </c:dLbls>
        <c:marker val="1"/>
        <c:smooth val="0"/>
        <c:axId val="187624832"/>
        <c:axId val="211932288"/>
      </c:lineChart>
      <c:catAx>
        <c:axId val="187624832"/>
        <c:scaling>
          <c:orientation val="minMax"/>
        </c:scaling>
        <c:delete val="0"/>
        <c:axPos val="b"/>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211932288"/>
        <c:crosses val="autoZero"/>
        <c:auto val="1"/>
        <c:lblAlgn val="ctr"/>
        <c:lblOffset val="100"/>
        <c:noMultiLvlLbl val="0"/>
      </c:catAx>
      <c:valAx>
        <c:axId val="211932288"/>
        <c:scaling>
          <c:orientation val="minMax"/>
          <c:max val="100"/>
          <c:min val="0"/>
        </c:scaling>
        <c:delete val="0"/>
        <c:axPos val="l"/>
        <c:title>
          <c:tx>
            <c:rich>
              <a:bodyPr rot="0" vert="horz"/>
              <a:lstStyle/>
              <a:p>
                <a:pPr>
                  <a:defRPr lang="en-US"/>
                </a:pPr>
                <a:r>
                  <a:rPr lang="en-US" dirty="0" smtClean="0"/>
                  <a:t>%</a:t>
                </a:r>
                <a:endParaRPr lang="en-US" dirty="0"/>
              </a:p>
            </c:rich>
          </c:tx>
          <c:layout>
            <c:manualLayout>
              <c:xMode val="edge"/>
              <c:yMode val="edge"/>
              <c:x val="1.96141975308642E-2"/>
              <c:y val="2.0430024371953476E-2"/>
            </c:manualLayout>
          </c:layout>
          <c:overlay val="0"/>
        </c:title>
        <c:numFmt formatCode="0" sourceLinked="0"/>
        <c:majorTickMark val="out"/>
        <c:minorTickMark val="none"/>
        <c:tickLblPos val="nextTo"/>
        <c:txPr>
          <a:bodyPr/>
          <a:lstStyle/>
          <a:p>
            <a:pPr>
              <a:defRPr lang="en-US" sz="1100" b="1">
                <a:latin typeface="Arial" pitchFamily="34" charset="0"/>
                <a:cs typeface="Arial" pitchFamily="34" charset="0"/>
              </a:defRPr>
            </a:pPr>
            <a:endParaRPr lang="en-US"/>
          </a:p>
        </c:txPr>
        <c:crossAx val="187624832"/>
        <c:crosses val="autoZero"/>
        <c:crossBetween val="between"/>
        <c:majorUnit val="20"/>
      </c:valAx>
    </c:plotArea>
    <c:legend>
      <c:legendPos val="b"/>
      <c:layout/>
      <c:overlay val="0"/>
      <c:txPr>
        <a:bodyPr/>
        <a:lstStyle/>
        <a:p>
          <a:pPr>
            <a:defRPr lang="en-US" sz="1200">
              <a:latin typeface="Arial" pitchFamily="34" charset="0"/>
              <a:cs typeface="Arial" pitchFamily="34" charset="0"/>
            </a:defRPr>
          </a:pPr>
          <a:endParaRPr lang="en-US"/>
        </a:p>
      </c:txPr>
    </c:legend>
    <c:plotVisOnly val="1"/>
    <c:dispBlanksAs val="span"/>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0070C0"/>
              </a:solidFill>
            </c:spPr>
          </c:dPt>
          <c:dPt>
            <c:idx val="1"/>
            <c:invertIfNegative val="0"/>
            <c:bubble3D val="0"/>
            <c:spPr>
              <a:solidFill>
                <a:srgbClr val="C00000"/>
              </a:solidFill>
            </c:spPr>
          </c:dPt>
          <c:dPt>
            <c:idx val="2"/>
            <c:invertIfNegative val="0"/>
            <c:bubble3D val="0"/>
            <c:spPr>
              <a:solidFill>
                <a:srgbClr val="00B050"/>
              </a:solidFill>
            </c:spPr>
          </c:dPt>
          <c:dPt>
            <c:idx val="3"/>
            <c:invertIfNegative val="0"/>
            <c:bubble3D val="0"/>
            <c:spPr>
              <a:solidFill>
                <a:srgbClr val="7030A0"/>
              </a:solidFill>
            </c:spPr>
          </c:dPt>
          <c:dLbls>
            <c:dLbl>
              <c:idx val="0"/>
              <c:layout>
                <c:manualLayout>
                  <c:x val="1.3888888888889096E-2"/>
                  <c:y val="8.7962962962963548E-2"/>
                </c:manualLayout>
              </c:layout>
              <c:showLegendKey val="0"/>
              <c:showVal val="1"/>
              <c:showCatName val="0"/>
              <c:showSerName val="0"/>
              <c:showPercent val="0"/>
              <c:showBubbleSize val="0"/>
            </c:dLbl>
            <c:dLbl>
              <c:idx val="1"/>
              <c:layout>
                <c:manualLayout>
                  <c:x val="8.3333333333333367E-3"/>
                  <c:y val="8.3333333333333343E-2"/>
                </c:manualLayout>
              </c:layout>
              <c:showLegendKey val="0"/>
              <c:showVal val="1"/>
              <c:showCatName val="0"/>
              <c:showSerName val="0"/>
              <c:showPercent val="0"/>
              <c:showBubbleSize val="0"/>
            </c:dLbl>
            <c:dLbl>
              <c:idx val="2"/>
              <c:layout>
                <c:manualLayout>
                  <c:x val="8.3333333333333367E-3"/>
                  <c:y val="9.2592592592594433E-2"/>
                </c:manualLayout>
              </c:layout>
              <c:showLegendKey val="0"/>
              <c:showVal val="1"/>
              <c:showCatName val="0"/>
              <c:showSerName val="0"/>
              <c:showPercent val="0"/>
              <c:showBubbleSize val="0"/>
            </c:dLbl>
            <c:dLbl>
              <c:idx val="3"/>
              <c:layout>
                <c:manualLayout>
                  <c:x val="8.3333333333334546E-3"/>
                  <c:y val="9.7222222222222265E-2"/>
                </c:manualLayout>
              </c:layout>
              <c:showLegendKey val="0"/>
              <c:showVal val="1"/>
              <c:showCatName val="0"/>
              <c:showSerName val="0"/>
              <c:showPercent val="0"/>
              <c:showBubbleSize val="0"/>
            </c:dLbl>
            <c:txPr>
              <a:bodyPr/>
              <a:lstStyle/>
              <a:p>
                <a:pPr>
                  <a:defRPr lang="en-US" sz="11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Sheet1!$L$76:$L$79</c:f>
              <c:strCache>
                <c:ptCount val="4"/>
                <c:pt idx="0">
                  <c:v>Bangkok</c:v>
                </c:pt>
                <c:pt idx="1">
                  <c:v>Yala</c:v>
                </c:pt>
                <c:pt idx="2">
                  <c:v>Lampang</c:v>
                </c:pt>
                <c:pt idx="3">
                  <c:v>Samut Prakan</c:v>
                </c:pt>
              </c:strCache>
            </c:strRef>
          </c:cat>
          <c:val>
            <c:numRef>
              <c:f>Sheet1!$P$76:$P$79</c:f>
              <c:numCache>
                <c:formatCode>0</c:formatCode>
                <c:ptCount val="4"/>
                <c:pt idx="0" formatCode="0.0">
                  <c:v>40.5</c:v>
                </c:pt>
                <c:pt idx="1">
                  <c:v>75</c:v>
                </c:pt>
                <c:pt idx="2">
                  <c:v>50</c:v>
                </c:pt>
                <c:pt idx="3" formatCode="0.0">
                  <c:v>52.4</c:v>
                </c:pt>
              </c:numCache>
            </c:numRef>
          </c:val>
        </c:ser>
        <c:dLbls>
          <c:showLegendKey val="0"/>
          <c:showVal val="0"/>
          <c:showCatName val="0"/>
          <c:showSerName val="0"/>
          <c:showPercent val="0"/>
          <c:showBubbleSize val="0"/>
        </c:dLbls>
        <c:gapWidth val="150"/>
        <c:shape val="cylinder"/>
        <c:axId val="211973248"/>
        <c:axId val="211974784"/>
        <c:axId val="0"/>
      </c:bar3DChart>
      <c:catAx>
        <c:axId val="211973248"/>
        <c:scaling>
          <c:orientation val="minMax"/>
        </c:scaling>
        <c:delete val="0"/>
        <c:axPos val="b"/>
        <c:majorTickMark val="out"/>
        <c:minorTickMark val="none"/>
        <c:tickLblPos val="nextTo"/>
        <c:txPr>
          <a:bodyPr/>
          <a:lstStyle/>
          <a:p>
            <a:pPr>
              <a:defRPr lang="en-US" sz="1100" b="1">
                <a:latin typeface="Arial" pitchFamily="34" charset="0"/>
                <a:cs typeface="Arial" pitchFamily="34" charset="0"/>
              </a:defRPr>
            </a:pPr>
            <a:endParaRPr lang="en-US"/>
          </a:p>
        </c:txPr>
        <c:crossAx val="211974784"/>
        <c:crosses val="autoZero"/>
        <c:auto val="1"/>
        <c:lblAlgn val="ctr"/>
        <c:lblOffset val="100"/>
        <c:noMultiLvlLbl val="0"/>
      </c:catAx>
      <c:valAx>
        <c:axId val="211974784"/>
        <c:scaling>
          <c:orientation val="minMax"/>
        </c:scaling>
        <c:delete val="0"/>
        <c:axPos val="l"/>
        <c:title>
          <c:tx>
            <c:rich>
              <a:bodyPr rot="0" vert="horz"/>
              <a:lstStyle/>
              <a:p>
                <a:pPr>
                  <a:defRPr lang="en-US" sz="1100">
                    <a:latin typeface="Arial" pitchFamily="34" charset="0"/>
                    <a:cs typeface="Arial" pitchFamily="34" charset="0"/>
                  </a:defRPr>
                </a:pPr>
                <a:r>
                  <a:rPr lang="en-US" sz="1100">
                    <a:latin typeface="Arial" pitchFamily="34" charset="0"/>
                    <a:cs typeface="Arial" pitchFamily="34" charset="0"/>
                  </a:rPr>
                  <a:t>%</a:t>
                </a:r>
              </a:p>
            </c:rich>
          </c:tx>
          <c:layout>
            <c:manualLayout>
              <c:xMode val="edge"/>
              <c:yMode val="edge"/>
              <c:x val="5.4728297851658357E-2"/>
              <c:y val="5.0525601672672282E-2"/>
            </c:manualLayout>
          </c:layout>
          <c:overlay val="0"/>
        </c:title>
        <c:numFmt formatCode="0" sourceLinked="0"/>
        <c:majorTickMark val="out"/>
        <c:minorTickMark val="none"/>
        <c:tickLblPos val="nextTo"/>
        <c:txPr>
          <a:bodyPr/>
          <a:lstStyle/>
          <a:p>
            <a:pPr>
              <a:defRPr lang="en-US" sz="1100" b="1">
                <a:latin typeface="Arial" pitchFamily="34" charset="0"/>
                <a:cs typeface="Arial" pitchFamily="34" charset="0"/>
              </a:defRPr>
            </a:pPr>
            <a:endParaRPr lang="en-US"/>
          </a:p>
        </c:txPr>
        <c:crossAx val="211973248"/>
        <c:crosses val="autoZero"/>
        <c:crossBetween val="between"/>
        <c:majorUnit val="20"/>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Prev!$G$251</c:f>
              <c:strCache>
                <c:ptCount val="1"/>
                <c:pt idx="0">
                  <c:v>Bangkok</c:v>
                </c:pt>
              </c:strCache>
            </c:strRef>
          </c:tx>
          <c:dLbls>
            <c:txPr>
              <a:bodyPr/>
              <a:lstStyle/>
              <a:p>
                <a:pPr>
                  <a:defRPr lang="en-US" sz="11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dLbls>
          <c:cat>
            <c:numRef>
              <c:f>Prev!$H$250:$K$250</c:f>
              <c:numCache>
                <c:formatCode>General</c:formatCode>
                <c:ptCount val="4"/>
                <c:pt idx="0">
                  <c:v>2003</c:v>
                </c:pt>
                <c:pt idx="1">
                  <c:v>2005</c:v>
                </c:pt>
                <c:pt idx="2">
                  <c:v>2007</c:v>
                </c:pt>
                <c:pt idx="3">
                  <c:v>2009</c:v>
                </c:pt>
              </c:numCache>
            </c:numRef>
          </c:cat>
          <c:val>
            <c:numRef>
              <c:f>Prev!$H$251:$K$251</c:f>
              <c:numCache>
                <c:formatCode>General</c:formatCode>
                <c:ptCount val="4"/>
                <c:pt idx="0">
                  <c:v>17.3</c:v>
                </c:pt>
                <c:pt idx="1">
                  <c:v>28.3</c:v>
                </c:pt>
                <c:pt idx="2">
                  <c:v>30.7</c:v>
                </c:pt>
                <c:pt idx="3">
                  <c:v>24.7</c:v>
                </c:pt>
              </c:numCache>
            </c:numRef>
          </c:val>
          <c:smooth val="0"/>
        </c:ser>
        <c:ser>
          <c:idx val="1"/>
          <c:order val="1"/>
          <c:tx>
            <c:strRef>
              <c:f>Prev!$G$252</c:f>
              <c:strCache>
                <c:ptCount val="1"/>
                <c:pt idx="0">
                  <c:v>Chiang Mai</c:v>
                </c:pt>
              </c:strCache>
            </c:strRef>
          </c:tx>
          <c:dLbls>
            <c:dLbl>
              <c:idx val="2"/>
              <c:layout>
                <c:manualLayout>
                  <c:x val="6.6594595350438823E-2"/>
                  <c:y val="5.5495512292037488E-2"/>
                </c:manualLayout>
              </c:layout>
              <c:dLblPos val="l"/>
              <c:showLegendKey val="0"/>
              <c:showVal val="1"/>
              <c:showCatName val="0"/>
              <c:showSerName val="0"/>
              <c:showPercent val="0"/>
              <c:showBubbleSize val="0"/>
            </c:dLbl>
            <c:txPr>
              <a:bodyPr/>
              <a:lstStyle/>
              <a:p>
                <a:pPr algn="ctr">
                  <a:defRPr lang="en-US" sz="1100" b="1" i="0" u="none" strike="noStrike" kern="1200" baseline="0">
                    <a:solidFill>
                      <a:sysClr val="windowText" lastClr="000000"/>
                    </a:solidFill>
                    <a:latin typeface="Arial" pitchFamily="34" charset="0"/>
                    <a:ea typeface="+mn-ea"/>
                    <a:cs typeface="Arial" pitchFamily="34" charset="0"/>
                  </a:defRPr>
                </a:pPr>
                <a:endParaRPr lang="en-US"/>
              </a:p>
            </c:txPr>
            <c:dLblPos val="l"/>
            <c:showLegendKey val="0"/>
            <c:showVal val="1"/>
            <c:showCatName val="0"/>
            <c:showSerName val="0"/>
            <c:showPercent val="0"/>
            <c:showBubbleSize val="0"/>
            <c:showLeaderLines val="0"/>
          </c:dLbls>
          <c:cat>
            <c:numRef>
              <c:f>Prev!$H$250:$K$250</c:f>
              <c:numCache>
                <c:formatCode>General</c:formatCode>
                <c:ptCount val="4"/>
                <c:pt idx="0">
                  <c:v>2003</c:v>
                </c:pt>
                <c:pt idx="1">
                  <c:v>2005</c:v>
                </c:pt>
                <c:pt idx="2">
                  <c:v>2007</c:v>
                </c:pt>
                <c:pt idx="3">
                  <c:v>2009</c:v>
                </c:pt>
              </c:numCache>
            </c:numRef>
          </c:cat>
          <c:val>
            <c:numRef>
              <c:f>Prev!$H$252:$K$252</c:f>
              <c:numCache>
                <c:formatCode>General</c:formatCode>
                <c:ptCount val="4"/>
                <c:pt idx="1">
                  <c:v>15.3</c:v>
                </c:pt>
                <c:pt idx="2">
                  <c:v>16.899999999999999</c:v>
                </c:pt>
              </c:numCache>
            </c:numRef>
          </c:val>
          <c:smooth val="0"/>
        </c:ser>
        <c:ser>
          <c:idx val="2"/>
          <c:order val="2"/>
          <c:tx>
            <c:strRef>
              <c:f>Prev!$G$253</c:f>
              <c:strCache>
                <c:ptCount val="1"/>
                <c:pt idx="0">
                  <c:v>Phuket</c:v>
                </c:pt>
              </c:strCache>
            </c:strRef>
          </c:tx>
          <c:dLbls>
            <c:txPr>
              <a:bodyPr/>
              <a:lstStyle/>
              <a:p>
                <a:pPr algn="ctr">
                  <a:defRPr lang="en-US" sz="1100" b="1" i="0" u="none" strike="noStrike" kern="1200" baseline="0">
                    <a:solidFill>
                      <a:sysClr val="windowText" lastClr="000000"/>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dLbls>
          <c:cat>
            <c:numRef>
              <c:f>Prev!$H$250:$K$250</c:f>
              <c:numCache>
                <c:formatCode>General</c:formatCode>
                <c:ptCount val="4"/>
                <c:pt idx="0">
                  <c:v>2003</c:v>
                </c:pt>
                <c:pt idx="1">
                  <c:v>2005</c:v>
                </c:pt>
                <c:pt idx="2">
                  <c:v>2007</c:v>
                </c:pt>
                <c:pt idx="3">
                  <c:v>2009</c:v>
                </c:pt>
              </c:numCache>
            </c:numRef>
          </c:cat>
          <c:val>
            <c:numRef>
              <c:f>Prev!$H$253:$K$253</c:f>
              <c:numCache>
                <c:formatCode>General</c:formatCode>
                <c:ptCount val="4"/>
                <c:pt idx="1">
                  <c:v>5.5</c:v>
                </c:pt>
                <c:pt idx="2">
                  <c:v>20</c:v>
                </c:pt>
              </c:numCache>
            </c:numRef>
          </c:val>
          <c:smooth val="0"/>
        </c:ser>
        <c:dLbls>
          <c:showLegendKey val="0"/>
          <c:showVal val="0"/>
          <c:showCatName val="0"/>
          <c:showSerName val="0"/>
          <c:showPercent val="0"/>
          <c:showBubbleSize val="0"/>
        </c:dLbls>
        <c:marker val="1"/>
        <c:smooth val="0"/>
        <c:axId val="212040320"/>
        <c:axId val="212042112"/>
      </c:lineChart>
      <c:catAx>
        <c:axId val="212040320"/>
        <c:scaling>
          <c:orientation val="minMax"/>
        </c:scaling>
        <c:delete val="0"/>
        <c:axPos val="b"/>
        <c:numFmt formatCode="General" sourceLinked="1"/>
        <c:majorTickMark val="out"/>
        <c:minorTickMark val="none"/>
        <c:tickLblPos val="nextTo"/>
        <c:txPr>
          <a:bodyPr/>
          <a:lstStyle/>
          <a:p>
            <a:pPr>
              <a:defRPr lang="en-US" sz="1050" b="1">
                <a:latin typeface="Arial" pitchFamily="34" charset="0"/>
                <a:cs typeface="Arial" pitchFamily="34" charset="0"/>
              </a:defRPr>
            </a:pPr>
            <a:endParaRPr lang="en-US"/>
          </a:p>
        </c:txPr>
        <c:crossAx val="212042112"/>
        <c:crosses val="autoZero"/>
        <c:auto val="1"/>
        <c:lblAlgn val="ctr"/>
        <c:lblOffset val="100"/>
        <c:noMultiLvlLbl val="0"/>
      </c:catAx>
      <c:valAx>
        <c:axId val="212042112"/>
        <c:scaling>
          <c:orientation val="minMax"/>
        </c:scaling>
        <c:delete val="0"/>
        <c:axPos val="l"/>
        <c:title>
          <c:tx>
            <c:rich>
              <a:bodyPr rot="0" vert="horz"/>
              <a:lstStyle/>
              <a:p>
                <a:pPr algn="ctr">
                  <a:defRPr lang="en-US" sz="1100" b="1" i="0" u="none" strike="noStrike" kern="1200" baseline="0">
                    <a:solidFill>
                      <a:sysClr val="windowText" lastClr="000000"/>
                    </a:solidFill>
                    <a:latin typeface="Arial" pitchFamily="34" charset="0"/>
                    <a:ea typeface="+mn-ea"/>
                    <a:cs typeface="Arial" pitchFamily="34" charset="0"/>
                  </a:defRPr>
                </a:pPr>
                <a:r>
                  <a:rPr lang="en-US" sz="1100" b="1" i="0" u="none" strike="noStrike" kern="1200" baseline="0">
                    <a:solidFill>
                      <a:sysClr val="windowText" lastClr="000000"/>
                    </a:solidFill>
                    <a:latin typeface="Arial" pitchFamily="34" charset="0"/>
                    <a:ea typeface="+mn-ea"/>
                    <a:cs typeface="Arial" pitchFamily="34" charset="0"/>
                  </a:rPr>
                  <a:t>%</a:t>
                </a:r>
              </a:p>
            </c:rich>
          </c:tx>
          <c:layout>
            <c:manualLayout>
              <c:xMode val="edge"/>
              <c:yMode val="edge"/>
              <c:x val="1.6648648837609695E-2"/>
              <c:y val="1.5803111827098693E-2"/>
            </c:manualLayout>
          </c:layout>
          <c:overlay val="0"/>
        </c:title>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212040320"/>
        <c:crosses val="autoZero"/>
        <c:crossBetween val="between"/>
        <c:majorUnit val="10"/>
      </c:valAx>
    </c:plotArea>
    <c:legend>
      <c:legendPos val="b"/>
      <c:layout/>
      <c:overlay val="0"/>
      <c:txPr>
        <a:bodyPr/>
        <a:lstStyle/>
        <a:p>
          <a:pPr>
            <a:defRPr lang="en-US" sz="1200" b="1">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185185185185066E-2"/>
          <c:y val="8.5663730592997894E-2"/>
          <c:w val="0.92783950617283961"/>
          <c:h val="0.82079118288180164"/>
        </c:manualLayout>
      </c:layout>
      <c:lineChart>
        <c:grouping val="standard"/>
        <c:varyColors val="0"/>
        <c:ser>
          <c:idx val="0"/>
          <c:order val="0"/>
          <c:spPr>
            <a:ln>
              <a:solidFill>
                <a:srgbClr val="0051F2"/>
              </a:solidFill>
            </a:ln>
          </c:spPr>
          <c:marker>
            <c:symbol val="circle"/>
            <c:size val="12"/>
            <c:spPr>
              <a:solidFill>
                <a:srgbClr val="00B050"/>
              </a:solidFill>
              <a:ln>
                <a:noFill/>
              </a:ln>
            </c:spPr>
          </c:marker>
          <c:dLbls>
            <c:txPr>
              <a:bodyPr/>
              <a:lstStyle/>
              <a:p>
                <a:pPr>
                  <a:defRPr lang="en-US"/>
                </a:pPr>
                <a:endParaRPr lang="en-US"/>
              </a:p>
            </c:txPr>
            <c:dLblPos val="t"/>
            <c:showLegendKey val="0"/>
            <c:showVal val="1"/>
            <c:showCatName val="0"/>
            <c:showSerName val="0"/>
            <c:showPercent val="0"/>
            <c:showBubbleSize val="0"/>
            <c:showLeaderLines val="0"/>
          </c:dLbls>
          <c:cat>
            <c:numRef>
              <c:f>Sheet1!$D$199:$V$199</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Sheet1!$D$200:$V$200</c:f>
              <c:numCache>
                <c:formatCode>0</c:formatCode>
                <c:ptCount val="19"/>
                <c:pt idx="0" formatCode="0.0">
                  <c:v>0.68</c:v>
                </c:pt>
                <c:pt idx="1">
                  <c:v>1</c:v>
                </c:pt>
                <c:pt idx="2" formatCode="0.0">
                  <c:v>1.3900000000000001</c:v>
                </c:pt>
                <c:pt idx="3" formatCode="0.0">
                  <c:v>1.8</c:v>
                </c:pt>
                <c:pt idx="4" formatCode="0.0">
                  <c:v>2.29</c:v>
                </c:pt>
                <c:pt idx="5" formatCode="0.0">
                  <c:v>1.81</c:v>
                </c:pt>
                <c:pt idx="6" formatCode="0.0">
                  <c:v>1.71</c:v>
                </c:pt>
                <c:pt idx="7" formatCode="0.0">
                  <c:v>1.53</c:v>
                </c:pt>
                <c:pt idx="8" formatCode="0.0">
                  <c:v>1.74</c:v>
                </c:pt>
                <c:pt idx="9" formatCode="0.0">
                  <c:v>1.46</c:v>
                </c:pt>
                <c:pt idx="10" formatCode="0.0">
                  <c:v>1.37</c:v>
                </c:pt>
                <c:pt idx="11" formatCode="0.0">
                  <c:v>1.3900000000000001</c:v>
                </c:pt>
                <c:pt idx="12" formatCode="0.0">
                  <c:v>1.1800000000000115</c:v>
                </c:pt>
                <c:pt idx="13">
                  <c:v>1</c:v>
                </c:pt>
                <c:pt idx="14">
                  <c:v>1.01</c:v>
                </c:pt>
                <c:pt idx="15" formatCode="0.0">
                  <c:v>0.87000000000000577</c:v>
                </c:pt>
                <c:pt idx="16" formatCode="0.0">
                  <c:v>0.84000000000000064</c:v>
                </c:pt>
                <c:pt idx="17" formatCode="0.0">
                  <c:v>0.74000000000000365</c:v>
                </c:pt>
                <c:pt idx="18" formatCode="0.0">
                  <c:v>0.72000000000000064</c:v>
                </c:pt>
              </c:numCache>
            </c:numRef>
          </c:val>
          <c:smooth val="0"/>
        </c:ser>
        <c:dLbls>
          <c:showLegendKey val="0"/>
          <c:showVal val="0"/>
          <c:showCatName val="0"/>
          <c:showSerName val="0"/>
          <c:showPercent val="0"/>
          <c:showBubbleSize val="0"/>
        </c:dLbls>
        <c:marker val="1"/>
        <c:smooth val="0"/>
        <c:axId val="187832192"/>
        <c:axId val="187833728"/>
      </c:lineChart>
      <c:catAx>
        <c:axId val="187832192"/>
        <c:scaling>
          <c:orientation val="minMax"/>
        </c:scaling>
        <c:delete val="0"/>
        <c:axPos val="b"/>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187833728"/>
        <c:crosses val="autoZero"/>
        <c:auto val="1"/>
        <c:lblAlgn val="ctr"/>
        <c:lblOffset val="100"/>
        <c:noMultiLvlLbl val="0"/>
      </c:catAx>
      <c:valAx>
        <c:axId val="187833728"/>
        <c:scaling>
          <c:orientation val="minMax"/>
        </c:scaling>
        <c:delete val="0"/>
        <c:axPos val="l"/>
        <c:title>
          <c:tx>
            <c:rich>
              <a:bodyPr rot="0" vert="horz"/>
              <a:lstStyle/>
              <a:p>
                <a:pPr>
                  <a:defRPr lang="en-US"/>
                </a:pPr>
                <a:r>
                  <a:rPr lang="en-US" dirty="0" smtClean="0"/>
                  <a:t>%</a:t>
                </a:r>
                <a:endParaRPr lang="en-US" dirty="0"/>
              </a:p>
            </c:rich>
          </c:tx>
          <c:layout>
            <c:manualLayout>
              <c:xMode val="edge"/>
              <c:yMode val="edge"/>
              <c:x val="9.2592592592594461E-3"/>
              <c:y val="6.8953245251333473E-6"/>
            </c:manualLayout>
          </c:layout>
          <c:overlay val="0"/>
        </c:title>
        <c:numFmt formatCode="0.0"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187832192"/>
        <c:crosses val="autoZero"/>
        <c:crossBetween val="between"/>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30300379119294"/>
          <c:y val="0.13651118822011654"/>
          <c:w val="0.79662292213473362"/>
          <c:h val="0.6946091908003027"/>
        </c:manualLayout>
      </c:layout>
      <c:barChart>
        <c:barDir val="col"/>
        <c:grouping val="clustered"/>
        <c:varyColors val="0"/>
        <c:ser>
          <c:idx val="0"/>
          <c:order val="0"/>
          <c:spPr>
            <a:solidFill>
              <a:srgbClr val="2D2D8A">
                <a:lumMod val="40000"/>
                <a:lumOff val="60000"/>
              </a:srgbClr>
            </a:solidFill>
            <a:ln w="25400">
              <a:solidFill>
                <a:srgbClr val="FFFFFF"/>
              </a:solidFill>
            </a:ln>
          </c:spPr>
          <c:invertIfNegative val="0"/>
          <c:dLbls>
            <c:txPr>
              <a:bodyPr/>
              <a:lstStyle/>
              <a:p>
                <a:pPr>
                  <a:defRPr lang="th-TH" sz="1100" b="1">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strRef>
              <c:f>Prev!$S$224:$S$228</c:f>
              <c:strCache>
                <c:ptCount val="5"/>
                <c:pt idx="0">
                  <c:v>Upper North</c:v>
                </c:pt>
                <c:pt idx="1">
                  <c:v>Central</c:v>
                </c:pt>
                <c:pt idx="2">
                  <c:v>Bangkok</c:v>
                </c:pt>
                <c:pt idx="3">
                  <c:v>Northeast</c:v>
                </c:pt>
                <c:pt idx="4">
                  <c:v>South</c:v>
                </c:pt>
              </c:strCache>
            </c:strRef>
          </c:cat>
          <c:val>
            <c:numRef>
              <c:f>Prev!$T$224:$T$228</c:f>
              <c:numCache>
                <c:formatCode>General</c:formatCode>
                <c:ptCount val="5"/>
                <c:pt idx="0">
                  <c:v>1.01</c:v>
                </c:pt>
                <c:pt idx="1">
                  <c:v>0.93</c:v>
                </c:pt>
                <c:pt idx="2">
                  <c:v>0.9</c:v>
                </c:pt>
                <c:pt idx="3">
                  <c:v>0.8</c:v>
                </c:pt>
                <c:pt idx="4">
                  <c:v>0.70000000000000062</c:v>
                </c:pt>
              </c:numCache>
            </c:numRef>
          </c:val>
        </c:ser>
        <c:dLbls>
          <c:showLegendKey val="0"/>
          <c:showVal val="0"/>
          <c:showCatName val="0"/>
          <c:showSerName val="0"/>
          <c:showPercent val="0"/>
          <c:showBubbleSize val="0"/>
        </c:dLbls>
        <c:gapWidth val="220"/>
        <c:axId val="212112128"/>
        <c:axId val="212113664"/>
      </c:barChart>
      <c:catAx>
        <c:axId val="212112128"/>
        <c:scaling>
          <c:orientation val="minMax"/>
        </c:scaling>
        <c:delete val="0"/>
        <c:axPos val="b"/>
        <c:majorTickMark val="out"/>
        <c:minorTickMark val="none"/>
        <c:tickLblPos val="nextTo"/>
        <c:txPr>
          <a:bodyPr/>
          <a:lstStyle/>
          <a:p>
            <a:pPr>
              <a:defRPr lang="th-TH" sz="1200" b="1"/>
            </a:pPr>
            <a:endParaRPr lang="en-US"/>
          </a:p>
        </c:txPr>
        <c:crossAx val="212113664"/>
        <c:crosses val="autoZero"/>
        <c:auto val="1"/>
        <c:lblAlgn val="ctr"/>
        <c:lblOffset val="100"/>
        <c:noMultiLvlLbl val="0"/>
      </c:catAx>
      <c:valAx>
        <c:axId val="212113664"/>
        <c:scaling>
          <c:orientation val="minMax"/>
          <c:max val="1.5"/>
          <c:min val="0"/>
        </c:scaling>
        <c:delete val="0"/>
        <c:axPos val="l"/>
        <c:title>
          <c:tx>
            <c:rich>
              <a:bodyPr rot="0" vert="horz"/>
              <a:lstStyle/>
              <a:p>
                <a:pPr>
                  <a:defRPr lang="th-TH" sz="1200" b="1"/>
                </a:pPr>
                <a:r>
                  <a:rPr lang="en-US" sz="1200" b="1"/>
                  <a:t>%</a:t>
                </a:r>
              </a:p>
            </c:rich>
          </c:tx>
          <c:layout>
            <c:manualLayout>
              <c:xMode val="edge"/>
              <c:yMode val="edge"/>
              <c:x val="2.4972967800165616E-2"/>
              <c:y val="8.4408497801846723E-3"/>
            </c:manualLayout>
          </c:layout>
          <c:overlay val="0"/>
        </c:title>
        <c:numFmt formatCode="General" sourceLinked="1"/>
        <c:majorTickMark val="out"/>
        <c:minorTickMark val="none"/>
        <c:tickLblPos val="nextTo"/>
        <c:txPr>
          <a:bodyPr/>
          <a:lstStyle/>
          <a:p>
            <a:pPr>
              <a:defRPr lang="th-TH" sz="1200" b="1"/>
            </a:pPr>
            <a:endParaRPr lang="en-US"/>
          </a:p>
        </c:txPr>
        <c:crossAx val="212112128"/>
        <c:crosses val="autoZero"/>
        <c:crossBetween val="between"/>
        <c:majorUnit val="0.30000000000000032"/>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118766404199466E-2"/>
          <c:y val="0.11956203567774368"/>
          <c:w val="0.92690592495382562"/>
          <c:h val="0.67587592864451884"/>
        </c:manualLayout>
      </c:layout>
      <c:barChart>
        <c:barDir val="col"/>
        <c:grouping val="clustered"/>
        <c:varyColors val="0"/>
        <c:ser>
          <c:idx val="0"/>
          <c:order val="0"/>
          <c:invertIfNegative val="0"/>
          <c:dLbls>
            <c:txPr>
              <a:bodyPr/>
              <a:lstStyle/>
              <a:p>
                <a:pPr>
                  <a:defRPr lang="en-US" sz="1100" b="1">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strRef>
              <c:f>Sheet1!$A$143:$A$151</c:f>
              <c:strCache>
                <c:ptCount val="9"/>
                <c:pt idx="0">
                  <c:v>Bangkok</c:v>
                </c:pt>
                <c:pt idx="1">
                  <c:v>Chanthaburi</c:v>
                </c:pt>
                <c:pt idx="2">
                  <c:v>Chon Buri</c:v>
                </c:pt>
                <c:pt idx="3">
                  <c:v>Chiang Rai</c:v>
                </c:pt>
                <c:pt idx="4">
                  <c:v>Chiang Mai</c:v>
                </c:pt>
                <c:pt idx="5">
                  <c:v>Phayao</c:v>
                </c:pt>
                <c:pt idx="6">
                  <c:v>Phuket</c:v>
                </c:pt>
                <c:pt idx="7">
                  <c:v>Phranakhon Si Ayutthaya</c:v>
                </c:pt>
                <c:pt idx="8">
                  <c:v>Prachin Buri</c:v>
                </c:pt>
              </c:strCache>
            </c:strRef>
          </c:cat>
          <c:val>
            <c:numRef>
              <c:f>Sheet1!$E$143:$E$151</c:f>
              <c:numCache>
                <c:formatCode>0.0</c:formatCode>
                <c:ptCount val="9"/>
                <c:pt idx="0">
                  <c:v>0.9</c:v>
                </c:pt>
                <c:pt idx="1">
                  <c:v>1.3</c:v>
                </c:pt>
                <c:pt idx="2">
                  <c:v>1.6</c:v>
                </c:pt>
                <c:pt idx="3">
                  <c:v>0.9</c:v>
                </c:pt>
                <c:pt idx="4">
                  <c:v>1.1000000000000001</c:v>
                </c:pt>
                <c:pt idx="5">
                  <c:v>2.7</c:v>
                </c:pt>
                <c:pt idx="6">
                  <c:v>1.4</c:v>
                </c:pt>
                <c:pt idx="7">
                  <c:v>1.4</c:v>
                </c:pt>
                <c:pt idx="8">
                  <c:v>2.8</c:v>
                </c:pt>
              </c:numCache>
            </c:numRef>
          </c:val>
        </c:ser>
        <c:dLbls>
          <c:showLegendKey val="0"/>
          <c:showVal val="0"/>
          <c:showCatName val="0"/>
          <c:showSerName val="0"/>
          <c:showPercent val="0"/>
          <c:showBubbleSize val="0"/>
        </c:dLbls>
        <c:gapWidth val="150"/>
        <c:axId val="212135936"/>
        <c:axId val="212137472"/>
      </c:barChart>
      <c:catAx>
        <c:axId val="212135936"/>
        <c:scaling>
          <c:orientation val="minMax"/>
        </c:scaling>
        <c:delete val="0"/>
        <c:axPos val="b"/>
        <c:majorTickMark val="out"/>
        <c:minorTickMark val="none"/>
        <c:tickLblPos val="nextTo"/>
        <c:txPr>
          <a:bodyPr/>
          <a:lstStyle/>
          <a:p>
            <a:pPr>
              <a:defRPr lang="en-US" sz="1100" b="1">
                <a:latin typeface="Arial" pitchFamily="34" charset="0"/>
                <a:cs typeface="Arial" pitchFamily="34" charset="0"/>
              </a:defRPr>
            </a:pPr>
            <a:endParaRPr lang="en-US"/>
          </a:p>
        </c:txPr>
        <c:crossAx val="212137472"/>
        <c:crosses val="autoZero"/>
        <c:auto val="1"/>
        <c:lblAlgn val="ctr"/>
        <c:lblOffset val="100"/>
        <c:noMultiLvlLbl val="0"/>
      </c:catAx>
      <c:valAx>
        <c:axId val="212137472"/>
        <c:scaling>
          <c:orientation val="minMax"/>
          <c:max val="5"/>
        </c:scaling>
        <c:delete val="0"/>
        <c:axPos val="l"/>
        <c:title>
          <c:tx>
            <c:rich>
              <a:bodyPr rot="0" vert="horz"/>
              <a:lstStyle/>
              <a:p>
                <a:pPr>
                  <a:defRPr lang="en-US" sz="1100" b="1">
                    <a:latin typeface="Arial" pitchFamily="34" charset="0"/>
                    <a:cs typeface="Arial" pitchFamily="34" charset="0"/>
                  </a:defRPr>
                </a:pPr>
                <a:r>
                  <a:rPr lang="en-US" sz="1100" b="1" dirty="0" smtClean="0">
                    <a:latin typeface="Arial" pitchFamily="34" charset="0"/>
                    <a:cs typeface="Arial" pitchFamily="34" charset="0"/>
                  </a:rPr>
                  <a:t>%</a:t>
                </a:r>
                <a:endParaRPr lang="en-US" sz="1100" b="1" dirty="0">
                  <a:latin typeface="Arial" pitchFamily="34" charset="0"/>
                  <a:cs typeface="Arial" pitchFamily="34" charset="0"/>
                </a:endParaRPr>
              </a:p>
            </c:rich>
          </c:tx>
          <c:layout>
            <c:manualLayout>
              <c:xMode val="edge"/>
              <c:yMode val="edge"/>
              <c:x val="9.2592592592594461E-3"/>
              <c:y val="1.7796610169491399E-3"/>
            </c:manualLayout>
          </c:layout>
          <c:overlay val="0"/>
        </c:title>
        <c:numFmt formatCode="0" sourceLinked="0"/>
        <c:majorTickMark val="out"/>
        <c:minorTickMark val="none"/>
        <c:tickLblPos val="nextTo"/>
        <c:txPr>
          <a:bodyPr/>
          <a:lstStyle/>
          <a:p>
            <a:pPr>
              <a:defRPr lang="en-US" sz="1100" b="1">
                <a:latin typeface="Arial" pitchFamily="34" charset="0"/>
                <a:cs typeface="Arial" pitchFamily="34" charset="0"/>
              </a:defRPr>
            </a:pPr>
            <a:endParaRPr lang="en-US"/>
          </a:p>
        </c:txPr>
        <c:crossAx val="212135936"/>
        <c:crosses val="autoZero"/>
        <c:crossBetween val="between"/>
        <c:majorUnit val="1"/>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559868069588617E-2"/>
          <c:y val="0.11956203567774368"/>
          <c:w val="0.89386198406615058"/>
          <c:h val="0.54179411895546969"/>
        </c:manualLayout>
      </c:layout>
      <c:barChart>
        <c:barDir val="col"/>
        <c:grouping val="clustered"/>
        <c:varyColors val="0"/>
        <c:ser>
          <c:idx val="0"/>
          <c:order val="0"/>
          <c:invertIfNegative val="0"/>
          <c:dPt>
            <c:idx val="0"/>
            <c:invertIfNegative val="0"/>
            <c:bubble3D val="0"/>
            <c:spPr>
              <a:solidFill>
                <a:srgbClr val="00B050"/>
              </a:solidFill>
            </c:spPr>
          </c:dPt>
          <c:dPt>
            <c:idx val="1"/>
            <c:invertIfNegative val="0"/>
            <c:bubble3D val="0"/>
            <c:spPr>
              <a:solidFill>
                <a:srgbClr val="0051F2"/>
              </a:solidFill>
            </c:spPr>
          </c:dPt>
          <c:dPt>
            <c:idx val="3"/>
            <c:invertIfNegative val="0"/>
            <c:bubble3D val="0"/>
            <c:spPr>
              <a:solidFill>
                <a:srgbClr val="C00000"/>
              </a:solidFill>
            </c:spPr>
          </c:dPt>
          <c:dPt>
            <c:idx val="4"/>
            <c:invertIfNegative val="0"/>
            <c:bubble3D val="0"/>
            <c:spPr>
              <a:solidFill>
                <a:srgbClr val="00B050"/>
              </a:solidFill>
            </c:spPr>
          </c:dPt>
          <c:dPt>
            <c:idx val="5"/>
            <c:invertIfNegative val="0"/>
            <c:bubble3D val="0"/>
            <c:spPr>
              <a:solidFill>
                <a:srgbClr val="0051F2"/>
              </a:solidFill>
            </c:spPr>
          </c:dPt>
          <c:dPt>
            <c:idx val="7"/>
            <c:invertIfNegative val="0"/>
            <c:bubble3D val="0"/>
            <c:spPr>
              <a:solidFill>
                <a:srgbClr val="C00000"/>
              </a:solidFill>
            </c:spPr>
          </c:dPt>
          <c:dPt>
            <c:idx val="8"/>
            <c:invertIfNegative val="0"/>
            <c:bubble3D val="0"/>
            <c:spPr>
              <a:solidFill>
                <a:srgbClr val="00B050"/>
              </a:solidFill>
            </c:spPr>
          </c:dPt>
          <c:dPt>
            <c:idx val="9"/>
            <c:invertIfNegative val="0"/>
            <c:bubble3D val="0"/>
            <c:spPr>
              <a:solidFill>
                <a:srgbClr val="0051F2"/>
              </a:solidFill>
            </c:spPr>
          </c:dPt>
          <c:dPt>
            <c:idx val="11"/>
            <c:invertIfNegative val="0"/>
            <c:bubble3D val="0"/>
            <c:spPr>
              <a:solidFill>
                <a:srgbClr val="C00000"/>
              </a:solidFill>
            </c:spPr>
          </c:dPt>
          <c:dPt>
            <c:idx val="12"/>
            <c:invertIfNegative val="0"/>
            <c:bubble3D val="0"/>
            <c:spPr>
              <a:solidFill>
                <a:srgbClr val="00B050"/>
              </a:solidFill>
            </c:spPr>
          </c:dPt>
          <c:dPt>
            <c:idx val="13"/>
            <c:invertIfNegative val="0"/>
            <c:bubble3D val="0"/>
            <c:spPr>
              <a:solidFill>
                <a:srgbClr val="0051F2"/>
              </a:solidFill>
            </c:spPr>
          </c:dPt>
          <c:dPt>
            <c:idx val="15"/>
            <c:invertIfNegative val="0"/>
            <c:bubble3D val="0"/>
            <c:spPr>
              <a:solidFill>
                <a:srgbClr val="C00000"/>
              </a:solidFill>
            </c:spPr>
          </c:dPt>
          <c:dPt>
            <c:idx val="16"/>
            <c:invertIfNegative val="0"/>
            <c:bubble3D val="0"/>
            <c:spPr>
              <a:solidFill>
                <a:srgbClr val="00B050"/>
              </a:solidFill>
            </c:spPr>
          </c:dPt>
          <c:dPt>
            <c:idx val="17"/>
            <c:invertIfNegative val="0"/>
            <c:bubble3D val="0"/>
            <c:spPr>
              <a:solidFill>
                <a:srgbClr val="0051F2"/>
              </a:solidFill>
            </c:spPr>
          </c:dPt>
          <c:dPt>
            <c:idx val="19"/>
            <c:invertIfNegative val="0"/>
            <c:bubble3D val="0"/>
            <c:spPr>
              <a:solidFill>
                <a:srgbClr val="C00000"/>
              </a:solidFill>
            </c:spPr>
          </c:dPt>
          <c:dPt>
            <c:idx val="21"/>
            <c:invertIfNegative val="0"/>
            <c:bubble3D val="0"/>
            <c:spPr>
              <a:solidFill>
                <a:srgbClr val="0051F2"/>
              </a:solidFill>
            </c:spPr>
          </c:dPt>
          <c:dPt>
            <c:idx val="23"/>
            <c:invertIfNegative val="0"/>
            <c:bubble3D val="0"/>
            <c:spPr>
              <a:solidFill>
                <a:srgbClr val="C00000"/>
              </a:solidFill>
            </c:spPr>
          </c:dPt>
          <c:dLbls>
            <c:txPr>
              <a:bodyPr/>
              <a:lstStyle/>
              <a:p>
                <a:pPr>
                  <a:defRPr lang="en-US" sz="1000" b="1">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multiLvlStrRef>
              <c:f>Sheet1!$E$158:$F$181</c:f>
              <c:multiLvlStrCache>
                <c:ptCount val="24"/>
                <c:lvl>
                  <c:pt idx="0">
                    <c:v>2001</c:v>
                  </c:pt>
                  <c:pt idx="1">
                    <c:v>2003</c:v>
                  </c:pt>
                  <c:pt idx="2">
                    <c:v>2006</c:v>
                  </c:pt>
                  <c:pt idx="3">
                    <c:v>2009</c:v>
                  </c:pt>
                  <c:pt idx="4">
                    <c:v>2001</c:v>
                  </c:pt>
                  <c:pt idx="5">
                    <c:v>2003</c:v>
                  </c:pt>
                  <c:pt idx="6">
                    <c:v>2006</c:v>
                  </c:pt>
                  <c:pt idx="7">
                    <c:v>2009</c:v>
                  </c:pt>
                  <c:pt idx="8">
                    <c:v>2001</c:v>
                  </c:pt>
                  <c:pt idx="9">
                    <c:v>2003</c:v>
                  </c:pt>
                  <c:pt idx="10">
                    <c:v>2006</c:v>
                  </c:pt>
                  <c:pt idx="11">
                    <c:v>2009</c:v>
                  </c:pt>
                  <c:pt idx="12">
                    <c:v>2001</c:v>
                  </c:pt>
                  <c:pt idx="13">
                    <c:v>2003</c:v>
                  </c:pt>
                  <c:pt idx="14">
                    <c:v>2006</c:v>
                  </c:pt>
                  <c:pt idx="15">
                    <c:v>2009</c:v>
                  </c:pt>
                  <c:pt idx="16">
                    <c:v>2001</c:v>
                  </c:pt>
                  <c:pt idx="17">
                    <c:v>2003</c:v>
                  </c:pt>
                  <c:pt idx="18">
                    <c:v>2006</c:v>
                  </c:pt>
                  <c:pt idx="19">
                    <c:v>2009</c:v>
                  </c:pt>
                  <c:pt idx="20">
                    <c:v>2001</c:v>
                  </c:pt>
                  <c:pt idx="21">
                    <c:v>2003</c:v>
                  </c:pt>
                  <c:pt idx="22">
                    <c:v>2006</c:v>
                  </c:pt>
                  <c:pt idx="23">
                    <c:v>2009</c:v>
                  </c:pt>
                </c:lvl>
                <c:lvl>
                  <c:pt idx="0">
                    <c:v>Bangkok</c:v>
                  </c:pt>
                  <c:pt idx="4">
                    <c:v>Chon Buri</c:v>
                  </c:pt>
                  <c:pt idx="8">
                    <c:v>Chiang Rai</c:v>
                  </c:pt>
                  <c:pt idx="12">
                    <c:v>Chiang Mai</c:v>
                  </c:pt>
                  <c:pt idx="16">
                    <c:v>Phuket</c:v>
                  </c:pt>
                  <c:pt idx="20">
                    <c:v>Phranakhon Si Ayutthaya</c:v>
                  </c:pt>
                </c:lvl>
              </c:multiLvlStrCache>
            </c:multiLvlStrRef>
          </c:cat>
          <c:val>
            <c:numRef>
              <c:f>Sheet1!$G$158:$G$181</c:f>
              <c:numCache>
                <c:formatCode>General</c:formatCode>
                <c:ptCount val="24"/>
                <c:pt idx="0">
                  <c:v>1.6</c:v>
                </c:pt>
                <c:pt idx="1">
                  <c:v>1.1000000000000001</c:v>
                </c:pt>
                <c:pt idx="2">
                  <c:v>0.9</c:v>
                </c:pt>
                <c:pt idx="3">
                  <c:v>0.9</c:v>
                </c:pt>
                <c:pt idx="4" formatCode="0.0">
                  <c:v>2</c:v>
                </c:pt>
                <c:pt idx="5" formatCode="0.0">
                  <c:v>1.6</c:v>
                </c:pt>
                <c:pt idx="6" formatCode="0.0">
                  <c:v>1.4</c:v>
                </c:pt>
                <c:pt idx="7" formatCode="0.0">
                  <c:v>1.6</c:v>
                </c:pt>
                <c:pt idx="8" formatCode="0.0">
                  <c:v>2.5</c:v>
                </c:pt>
                <c:pt idx="9" formatCode="0.0">
                  <c:v>2.4</c:v>
                </c:pt>
                <c:pt idx="10" formatCode="0.0">
                  <c:v>1.3</c:v>
                </c:pt>
                <c:pt idx="11" formatCode="0.0">
                  <c:v>0.9</c:v>
                </c:pt>
                <c:pt idx="12" formatCode="0.0">
                  <c:v>1.6</c:v>
                </c:pt>
                <c:pt idx="13" formatCode="0.0">
                  <c:v>3</c:v>
                </c:pt>
                <c:pt idx="14" formatCode="0.0">
                  <c:v>1.4</c:v>
                </c:pt>
                <c:pt idx="15" formatCode="0.0">
                  <c:v>1.1000000000000001</c:v>
                </c:pt>
                <c:pt idx="16" formatCode="0.0">
                  <c:v>2.9</c:v>
                </c:pt>
                <c:pt idx="17" formatCode="0.0">
                  <c:v>2.4</c:v>
                </c:pt>
                <c:pt idx="18" formatCode="0.0">
                  <c:v>1.5</c:v>
                </c:pt>
                <c:pt idx="19" formatCode="0.0">
                  <c:v>1.4</c:v>
                </c:pt>
                <c:pt idx="20" formatCode="0.0">
                  <c:v>1.5</c:v>
                </c:pt>
                <c:pt idx="21" formatCode="0.0">
                  <c:v>1.1000000000000001</c:v>
                </c:pt>
                <c:pt idx="22" formatCode="0.0">
                  <c:v>1.4</c:v>
                </c:pt>
                <c:pt idx="23" formatCode="0.0">
                  <c:v>1.4</c:v>
                </c:pt>
              </c:numCache>
            </c:numRef>
          </c:val>
        </c:ser>
        <c:dLbls>
          <c:showLegendKey val="0"/>
          <c:showVal val="0"/>
          <c:showCatName val="0"/>
          <c:showSerName val="0"/>
          <c:showPercent val="0"/>
          <c:showBubbleSize val="0"/>
        </c:dLbls>
        <c:gapWidth val="30"/>
        <c:axId val="212195200"/>
        <c:axId val="212196736"/>
      </c:barChart>
      <c:catAx>
        <c:axId val="212195200"/>
        <c:scaling>
          <c:orientation val="minMax"/>
        </c:scaling>
        <c:delete val="0"/>
        <c:axPos val="b"/>
        <c:majorTickMark val="out"/>
        <c:minorTickMark val="none"/>
        <c:tickLblPos val="nextTo"/>
        <c:txPr>
          <a:bodyPr/>
          <a:lstStyle/>
          <a:p>
            <a:pPr>
              <a:defRPr lang="en-US" sz="1200" b="1">
                <a:latin typeface="Arial" pitchFamily="34" charset="0"/>
                <a:cs typeface="Arial" pitchFamily="34" charset="0"/>
              </a:defRPr>
            </a:pPr>
            <a:endParaRPr lang="en-US"/>
          </a:p>
        </c:txPr>
        <c:crossAx val="212196736"/>
        <c:crosses val="autoZero"/>
        <c:auto val="1"/>
        <c:lblAlgn val="ctr"/>
        <c:lblOffset val="100"/>
        <c:noMultiLvlLbl val="0"/>
      </c:catAx>
      <c:valAx>
        <c:axId val="212196736"/>
        <c:scaling>
          <c:orientation val="minMax"/>
          <c:max val="5"/>
          <c:min val="0"/>
        </c:scaling>
        <c:delete val="0"/>
        <c:axPos val="l"/>
        <c:title>
          <c:tx>
            <c:rich>
              <a:bodyPr rot="0" vert="horz"/>
              <a:lstStyle/>
              <a:p>
                <a:pPr>
                  <a:defRPr lang="en-US" sz="1100">
                    <a:latin typeface="Arial" pitchFamily="34" charset="0"/>
                    <a:cs typeface="Arial" pitchFamily="34" charset="0"/>
                  </a:defRPr>
                </a:pPr>
                <a:r>
                  <a:rPr lang="en-US" sz="1100" dirty="0" smtClean="0">
                    <a:latin typeface="Arial" pitchFamily="34" charset="0"/>
                    <a:cs typeface="Arial" pitchFamily="34" charset="0"/>
                  </a:rPr>
                  <a:t>%</a:t>
                </a:r>
                <a:endParaRPr lang="en-US" sz="1100" dirty="0">
                  <a:latin typeface="Arial" pitchFamily="34" charset="0"/>
                  <a:cs typeface="Arial" pitchFamily="34" charset="0"/>
                </a:endParaRPr>
              </a:p>
            </c:rich>
          </c:tx>
          <c:layout>
            <c:manualLayout>
              <c:xMode val="edge"/>
              <c:yMode val="edge"/>
              <c:x val="6.0796692448842692E-2"/>
              <c:y val="1.7288135593220341E-2"/>
            </c:manualLayout>
          </c:layout>
          <c:overlay val="0"/>
        </c:title>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212195200"/>
        <c:crosses val="autoZero"/>
        <c:crossBetween val="between"/>
        <c:majorUnit val="1"/>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44536264650092"/>
          <c:y val="5.5683464566929117E-2"/>
          <c:w val="0.81351991892102549"/>
          <c:h val="0.87047191601050333"/>
        </c:manualLayout>
      </c:layout>
      <c:lineChart>
        <c:grouping val="standard"/>
        <c:varyColors val="0"/>
        <c:ser>
          <c:idx val="1"/>
          <c:order val="0"/>
          <c:cat>
            <c:numRef>
              <c:f>Thailand!$A$4:$A$6</c:f>
              <c:numCache>
                <c:formatCode>General</c:formatCode>
                <c:ptCount val="3"/>
                <c:pt idx="0">
                  <c:v>2008</c:v>
                </c:pt>
                <c:pt idx="1">
                  <c:v>2009</c:v>
                </c:pt>
                <c:pt idx="2">
                  <c:v>2010</c:v>
                </c:pt>
              </c:numCache>
            </c:numRef>
          </c:cat>
          <c:val>
            <c:numRef>
              <c:f>Thailand!$B$4:$B$6</c:f>
              <c:numCache>
                <c:formatCode>General</c:formatCode>
                <c:ptCount val="3"/>
                <c:pt idx="0">
                  <c:v>9907</c:v>
                </c:pt>
                <c:pt idx="1">
                  <c:v>7613</c:v>
                </c:pt>
                <c:pt idx="2">
                  <c:v>7362</c:v>
                </c:pt>
              </c:numCache>
            </c:numRef>
          </c:val>
          <c:smooth val="0"/>
        </c:ser>
        <c:dLbls>
          <c:showLegendKey val="0"/>
          <c:showVal val="0"/>
          <c:showCatName val="0"/>
          <c:showSerName val="0"/>
          <c:showPercent val="0"/>
          <c:showBubbleSize val="0"/>
        </c:dLbls>
        <c:marker val="1"/>
        <c:smooth val="0"/>
        <c:axId val="186161408"/>
        <c:axId val="186163200"/>
      </c:lineChart>
      <c:catAx>
        <c:axId val="186161408"/>
        <c:scaling>
          <c:orientation val="minMax"/>
        </c:scaling>
        <c:delete val="0"/>
        <c:axPos val="b"/>
        <c:numFmt formatCode="General" sourceLinked="1"/>
        <c:majorTickMark val="out"/>
        <c:minorTickMark val="none"/>
        <c:tickLblPos val="nextTo"/>
        <c:txPr>
          <a:bodyPr/>
          <a:lstStyle/>
          <a:p>
            <a:pPr>
              <a:defRPr lang="en-US"/>
            </a:pPr>
            <a:endParaRPr lang="en-US"/>
          </a:p>
        </c:txPr>
        <c:crossAx val="186163200"/>
        <c:crosses val="autoZero"/>
        <c:auto val="1"/>
        <c:lblAlgn val="ctr"/>
        <c:lblOffset val="100"/>
        <c:noMultiLvlLbl val="0"/>
      </c:catAx>
      <c:valAx>
        <c:axId val="186163200"/>
        <c:scaling>
          <c:orientation val="minMax"/>
        </c:scaling>
        <c:delete val="0"/>
        <c:axPos val="l"/>
        <c:title>
          <c:tx>
            <c:rich>
              <a:bodyPr/>
              <a:lstStyle/>
              <a:p>
                <a:pPr>
                  <a:defRPr lang="en-US"/>
                </a:pPr>
                <a:r>
                  <a:rPr lang="en-US"/>
                  <a:t>Number</a:t>
                </a:r>
              </a:p>
            </c:rich>
          </c:tx>
          <c:layout>
            <c:manualLayout>
              <c:xMode val="edge"/>
              <c:yMode val="edge"/>
              <c:x val="0"/>
              <c:y val="0.35535275590551307"/>
            </c:manualLayout>
          </c:layout>
          <c:overlay val="0"/>
        </c:title>
        <c:numFmt formatCode="General" sourceLinked="1"/>
        <c:majorTickMark val="out"/>
        <c:minorTickMark val="none"/>
        <c:tickLblPos val="nextTo"/>
        <c:txPr>
          <a:bodyPr/>
          <a:lstStyle/>
          <a:p>
            <a:pPr>
              <a:defRPr lang="en-US"/>
            </a:pPr>
            <a:endParaRPr lang="en-US"/>
          </a:p>
        </c:txPr>
        <c:crossAx val="186161408"/>
        <c:crosses val="autoZero"/>
        <c:crossBetween val="between"/>
      </c:valAx>
    </c:plotArea>
    <c:plotVisOnly val="1"/>
    <c:dispBlanksAs val="gap"/>
    <c:showDLblsOverMax val="0"/>
  </c:chart>
  <c:txPr>
    <a:bodyPr/>
    <a:lstStyle/>
    <a:p>
      <a:pPr algn="ctr">
        <a:defRPr lang="en-US" sz="1200" b="1" i="0" u="none" strike="noStrike" kern="1200" baseline="0">
          <a:solidFill>
            <a:srgbClr val="000000"/>
          </a:solidFill>
          <a:latin typeface="Arial" pitchFamily="34" charset="0"/>
          <a:ea typeface="+mn-ea"/>
          <a:cs typeface="Arial"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469135802469135E-2"/>
          <c:y val="8.5663730592997894E-2"/>
          <c:w val="0.92783950617283961"/>
          <c:h val="0.72423315010152034"/>
        </c:manualLayout>
      </c:layout>
      <c:lineChart>
        <c:grouping val="standard"/>
        <c:varyColors val="0"/>
        <c:ser>
          <c:idx val="0"/>
          <c:order val="0"/>
          <c:tx>
            <c:strRef>
              <c:f>Sheet1!$B$193</c:f>
              <c:strCache>
                <c:ptCount val="1"/>
                <c:pt idx="0">
                  <c:v>Young People (15 - 24)</c:v>
                </c:pt>
              </c:strCache>
            </c:strRef>
          </c:tx>
          <c:spPr>
            <a:ln>
              <a:solidFill>
                <a:srgbClr val="C00000"/>
              </a:solidFill>
            </a:ln>
          </c:spPr>
          <c:marker>
            <c:symbol val="diamond"/>
            <c:size val="14"/>
            <c:spPr>
              <a:solidFill>
                <a:srgbClr val="C00000"/>
              </a:solidFill>
              <a:ln>
                <a:noFill/>
              </a:ln>
            </c:spPr>
          </c:marker>
          <c:dLbls>
            <c:txPr>
              <a:bodyPr/>
              <a:lstStyle/>
              <a:p>
                <a:pPr>
                  <a:defRPr lang="en-US" sz="1100" b="1">
                    <a:latin typeface="Arial" pitchFamily="34" charset="0"/>
                    <a:cs typeface="Arial" pitchFamily="34" charset="0"/>
                  </a:defRPr>
                </a:pPr>
                <a:endParaRPr lang="en-US"/>
              </a:p>
            </c:txPr>
            <c:dLblPos val="b"/>
            <c:showLegendKey val="0"/>
            <c:showVal val="1"/>
            <c:showCatName val="0"/>
            <c:showSerName val="0"/>
            <c:showPercent val="0"/>
            <c:showBubbleSize val="0"/>
            <c:showLeaderLines val="0"/>
          </c:dLbls>
          <c:cat>
            <c:numRef>
              <c:f>Sheet1!$A$194:$A$197</c:f>
              <c:numCache>
                <c:formatCode>General</c:formatCode>
                <c:ptCount val="4"/>
                <c:pt idx="0">
                  <c:v>2003</c:v>
                </c:pt>
                <c:pt idx="1">
                  <c:v>2005</c:v>
                </c:pt>
                <c:pt idx="2">
                  <c:v>2007</c:v>
                </c:pt>
                <c:pt idx="3">
                  <c:v>2009</c:v>
                </c:pt>
              </c:numCache>
            </c:numRef>
          </c:cat>
          <c:val>
            <c:numRef>
              <c:f>Sheet1!$B$194:$B$197</c:f>
              <c:numCache>
                <c:formatCode>0.0</c:formatCode>
                <c:ptCount val="4"/>
                <c:pt idx="0">
                  <c:v>0.95000000000000062</c:v>
                </c:pt>
                <c:pt idx="1">
                  <c:v>0.45</c:v>
                </c:pt>
                <c:pt idx="2">
                  <c:v>0.64000000000000645</c:v>
                </c:pt>
                <c:pt idx="3">
                  <c:v>0.58000000000000007</c:v>
                </c:pt>
              </c:numCache>
            </c:numRef>
          </c:val>
          <c:smooth val="0"/>
        </c:ser>
        <c:ser>
          <c:idx val="1"/>
          <c:order val="1"/>
          <c:tx>
            <c:strRef>
              <c:f>Sheet1!$C$193</c:f>
              <c:strCache>
                <c:ptCount val="1"/>
                <c:pt idx="0">
                  <c:v>Pregnant Women</c:v>
                </c:pt>
              </c:strCache>
            </c:strRef>
          </c:tx>
          <c:spPr>
            <a:ln>
              <a:solidFill>
                <a:srgbClr val="0051F2"/>
              </a:solidFill>
            </a:ln>
          </c:spPr>
          <c:marker>
            <c:symbol val="circle"/>
            <c:size val="11"/>
            <c:spPr>
              <a:solidFill>
                <a:srgbClr val="0000FF"/>
              </a:solidFill>
              <a:ln>
                <a:noFill/>
              </a:ln>
            </c:spPr>
          </c:marker>
          <c:dLbls>
            <c:dLbl>
              <c:idx val="1"/>
              <c:layout/>
              <c:tx>
                <c:rich>
                  <a:bodyPr/>
                  <a:lstStyle/>
                  <a:p>
                    <a:r>
                      <a:rPr lang="en-US" smtClean="0"/>
                      <a:t>1</a:t>
                    </a:r>
                    <a:endParaRPr lang="en-US"/>
                  </a:p>
                </c:rich>
              </c:tx>
              <c:dLblPos val="t"/>
              <c:showLegendKey val="0"/>
              <c:showVal val="1"/>
              <c:showCatName val="0"/>
              <c:showSerName val="0"/>
              <c:showPercent val="0"/>
              <c:showBubbleSize val="0"/>
            </c:dLbl>
            <c:txPr>
              <a:bodyPr/>
              <a:lstStyle/>
              <a:p>
                <a:pPr>
                  <a:defRPr lang="en-US" sz="11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dLbls>
          <c:cat>
            <c:numRef>
              <c:f>Sheet1!$A$194:$A$197</c:f>
              <c:numCache>
                <c:formatCode>General</c:formatCode>
                <c:ptCount val="4"/>
                <c:pt idx="0">
                  <c:v>2003</c:v>
                </c:pt>
                <c:pt idx="1">
                  <c:v>2005</c:v>
                </c:pt>
                <c:pt idx="2">
                  <c:v>2007</c:v>
                </c:pt>
                <c:pt idx="3">
                  <c:v>2009</c:v>
                </c:pt>
              </c:numCache>
            </c:numRef>
          </c:cat>
          <c:val>
            <c:numRef>
              <c:f>Sheet1!$C$194:$C$197</c:f>
              <c:numCache>
                <c:formatCode>0.0</c:formatCode>
                <c:ptCount val="4"/>
                <c:pt idx="0">
                  <c:v>1.1800000000000115</c:v>
                </c:pt>
                <c:pt idx="1">
                  <c:v>1.01</c:v>
                </c:pt>
                <c:pt idx="2">
                  <c:v>0.84000000000000064</c:v>
                </c:pt>
                <c:pt idx="3">
                  <c:v>0.72000000000000064</c:v>
                </c:pt>
              </c:numCache>
            </c:numRef>
          </c:val>
          <c:smooth val="0"/>
        </c:ser>
        <c:dLbls>
          <c:showLegendKey val="0"/>
          <c:showVal val="0"/>
          <c:showCatName val="0"/>
          <c:showSerName val="0"/>
          <c:showPercent val="0"/>
          <c:showBubbleSize val="0"/>
        </c:dLbls>
        <c:marker val="1"/>
        <c:smooth val="0"/>
        <c:axId val="212235776"/>
        <c:axId val="212237312"/>
      </c:lineChart>
      <c:catAx>
        <c:axId val="212235776"/>
        <c:scaling>
          <c:orientation val="minMax"/>
        </c:scaling>
        <c:delete val="0"/>
        <c:axPos val="b"/>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212237312"/>
        <c:crosses val="autoZero"/>
        <c:auto val="1"/>
        <c:lblAlgn val="ctr"/>
        <c:lblOffset val="100"/>
        <c:noMultiLvlLbl val="0"/>
      </c:catAx>
      <c:valAx>
        <c:axId val="212237312"/>
        <c:scaling>
          <c:orientation val="minMax"/>
          <c:max val="5"/>
        </c:scaling>
        <c:delete val="0"/>
        <c:axPos val="l"/>
        <c:title>
          <c:tx>
            <c:rich>
              <a:bodyPr rot="0" vert="horz"/>
              <a:lstStyle/>
              <a:p>
                <a:pPr>
                  <a:defRPr lang="en-US" sz="1100">
                    <a:latin typeface="Arial" pitchFamily="34" charset="0"/>
                    <a:cs typeface="Arial" pitchFamily="34" charset="0"/>
                  </a:defRPr>
                </a:pPr>
                <a:r>
                  <a:rPr lang="en-US" sz="1100" dirty="0" smtClean="0">
                    <a:latin typeface="Arial" pitchFamily="34" charset="0"/>
                    <a:cs typeface="Arial" pitchFamily="34" charset="0"/>
                  </a:rPr>
                  <a:t>%</a:t>
                </a:r>
                <a:endParaRPr lang="en-US" sz="1100" dirty="0">
                  <a:latin typeface="Arial" pitchFamily="34" charset="0"/>
                  <a:cs typeface="Arial" pitchFamily="34" charset="0"/>
                </a:endParaRPr>
              </a:p>
            </c:rich>
          </c:tx>
          <c:layout>
            <c:manualLayout>
              <c:xMode val="edge"/>
              <c:yMode val="edge"/>
              <c:x val="9.2592592592594461E-3"/>
              <c:y val="1.0296276524756098E-3"/>
            </c:manualLayout>
          </c:layout>
          <c:overlay val="0"/>
        </c:title>
        <c:numFmt formatCode="0" sourceLinked="0"/>
        <c:majorTickMark val="out"/>
        <c:minorTickMark val="none"/>
        <c:tickLblPos val="nextTo"/>
        <c:txPr>
          <a:bodyPr/>
          <a:lstStyle/>
          <a:p>
            <a:pPr>
              <a:defRPr lang="en-US" sz="1100" b="1">
                <a:latin typeface="Arial" pitchFamily="34" charset="0"/>
                <a:cs typeface="Arial" pitchFamily="34" charset="0"/>
              </a:defRPr>
            </a:pPr>
            <a:endParaRPr lang="en-US"/>
          </a:p>
        </c:txPr>
        <c:crossAx val="212235776"/>
        <c:crosses val="autoZero"/>
        <c:crossBetween val="between"/>
        <c:majorUnit val="1"/>
      </c:valAx>
    </c:plotArea>
    <c:legend>
      <c:legendPos val="b"/>
      <c:layout/>
      <c:overlay val="0"/>
      <c:txPr>
        <a:bodyPr/>
        <a:lstStyle/>
        <a:p>
          <a:pPr>
            <a:defRPr lang="en-US" sz="1200" b="1">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322470107903176E-2"/>
          <c:y val="6.8714578050625114E-2"/>
          <c:w val="0.85167444347234678"/>
          <c:h val="0.68169525684290055"/>
        </c:manualLayout>
      </c:layout>
      <c:barChart>
        <c:barDir val="col"/>
        <c:grouping val="stacked"/>
        <c:varyColors val="0"/>
        <c:ser>
          <c:idx val="0"/>
          <c:order val="0"/>
          <c:invertIfNegative val="0"/>
          <c:dPt>
            <c:idx val="1"/>
            <c:invertIfNegative val="0"/>
            <c:bubble3D val="0"/>
            <c:spPr>
              <a:solidFill>
                <a:srgbClr val="C00000"/>
              </a:solidFill>
            </c:spPr>
          </c:dPt>
          <c:dPt>
            <c:idx val="3"/>
            <c:invertIfNegative val="0"/>
            <c:bubble3D val="0"/>
            <c:spPr>
              <a:solidFill>
                <a:srgbClr val="C00000"/>
              </a:solidFill>
            </c:spPr>
          </c:dPt>
          <c:dLbls>
            <c:txPr>
              <a:bodyPr/>
              <a:lstStyle/>
              <a:p>
                <a:pPr>
                  <a:defRPr lang="en-US" sz="1200" b="1">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multiLvlStrRef>
              <c:f>Sheet1!$F$222:$G$225</c:f>
              <c:multiLvlStrCache>
                <c:ptCount val="4"/>
                <c:lvl>
                  <c:pt idx="0">
                    <c:v>1990</c:v>
                  </c:pt>
                  <c:pt idx="1">
                    <c:v>2008</c:v>
                  </c:pt>
                  <c:pt idx="2">
                    <c:v>1990</c:v>
                  </c:pt>
                  <c:pt idx="3">
                    <c:v>2008</c:v>
                  </c:pt>
                </c:lvl>
                <c:lvl>
                  <c:pt idx="0">
                    <c:v>Male</c:v>
                  </c:pt>
                  <c:pt idx="2">
                    <c:v>Female</c:v>
                  </c:pt>
                </c:lvl>
              </c:multiLvlStrCache>
            </c:multiLvlStrRef>
          </c:cat>
          <c:val>
            <c:numRef>
              <c:f>Sheet1!$H$222:$H$225</c:f>
              <c:numCache>
                <c:formatCode>General</c:formatCode>
                <c:ptCount val="4"/>
                <c:pt idx="0">
                  <c:v>86</c:v>
                </c:pt>
                <c:pt idx="1">
                  <c:v>61</c:v>
                </c:pt>
                <c:pt idx="2">
                  <c:v>14</c:v>
                </c:pt>
                <c:pt idx="3">
                  <c:v>39</c:v>
                </c:pt>
              </c:numCache>
            </c:numRef>
          </c:val>
        </c:ser>
        <c:dLbls>
          <c:showLegendKey val="0"/>
          <c:showVal val="0"/>
          <c:showCatName val="0"/>
          <c:showSerName val="0"/>
          <c:showPercent val="0"/>
          <c:showBubbleSize val="0"/>
        </c:dLbls>
        <c:gapWidth val="250"/>
        <c:overlap val="100"/>
        <c:axId val="186190464"/>
        <c:axId val="202195328"/>
      </c:barChart>
      <c:catAx>
        <c:axId val="186190464"/>
        <c:scaling>
          <c:orientation val="minMax"/>
        </c:scaling>
        <c:delete val="0"/>
        <c:axPos val="b"/>
        <c:majorTickMark val="out"/>
        <c:minorTickMark val="none"/>
        <c:tickLblPos val="nextTo"/>
        <c:txPr>
          <a:bodyPr/>
          <a:lstStyle/>
          <a:p>
            <a:pPr>
              <a:defRPr lang="en-US" sz="1200" b="1">
                <a:latin typeface="Arial" pitchFamily="34" charset="0"/>
                <a:cs typeface="Arial" pitchFamily="34" charset="0"/>
              </a:defRPr>
            </a:pPr>
            <a:endParaRPr lang="en-US"/>
          </a:p>
        </c:txPr>
        <c:crossAx val="202195328"/>
        <c:crosses val="autoZero"/>
        <c:auto val="1"/>
        <c:lblAlgn val="ctr"/>
        <c:lblOffset val="100"/>
        <c:noMultiLvlLbl val="0"/>
      </c:catAx>
      <c:valAx>
        <c:axId val="202195328"/>
        <c:scaling>
          <c:orientation val="minMax"/>
        </c:scaling>
        <c:delete val="0"/>
        <c:axPos val="l"/>
        <c:title>
          <c:tx>
            <c:rich>
              <a:bodyPr rot="0" vert="horz"/>
              <a:lstStyle/>
              <a:p>
                <a:pPr>
                  <a:defRPr lang="en-US" sz="1100">
                    <a:latin typeface="Arial" pitchFamily="34" charset="0"/>
                    <a:cs typeface="Arial" pitchFamily="34" charset="0"/>
                  </a:defRPr>
                </a:pPr>
                <a:r>
                  <a:rPr lang="en-US" sz="1100" dirty="0" smtClean="0">
                    <a:latin typeface="Arial" pitchFamily="34" charset="0"/>
                    <a:cs typeface="Arial" pitchFamily="34" charset="0"/>
                  </a:rPr>
                  <a:t>%</a:t>
                </a:r>
                <a:endParaRPr lang="en-US" sz="1100" dirty="0">
                  <a:latin typeface="Arial" pitchFamily="34" charset="0"/>
                  <a:cs typeface="Arial" pitchFamily="34" charset="0"/>
                </a:endParaRPr>
              </a:p>
            </c:rich>
          </c:tx>
          <c:layout>
            <c:manualLayout>
              <c:xMode val="edge"/>
              <c:yMode val="edge"/>
              <c:x val="9.2592592592594582E-3"/>
              <c:y val="1.2569509319810138E-3"/>
            </c:manualLayout>
          </c:layout>
          <c:overlay val="0"/>
        </c:title>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186190464"/>
        <c:crosses val="autoZero"/>
        <c:crossBetween val="between"/>
        <c:majorUnit val="20"/>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lrMapOvr bg1="lt1" tx1="dk1" bg2="lt2" tx2="dk2" accent1="accent1" accent2="accent2" accent3="accent3" accent4="accent4" accent5="accent5" accent6="accent6" hlink="hlink" folHlink="folHlink"/>
  <c:chart>
    <c:autoTitleDeleted val="0"/>
    <c:view3D>
      <c:rotX val="15"/>
      <c:rotY val="0"/>
      <c:rAngAx val="1"/>
    </c:view3D>
    <c:floor>
      <c:thickness val="0"/>
    </c:floor>
    <c:sideWall>
      <c:thickness val="0"/>
    </c:sideWall>
    <c:backWall>
      <c:thickness val="0"/>
    </c:backWall>
    <c:plotArea>
      <c:layout>
        <c:manualLayout>
          <c:layoutTarget val="inner"/>
          <c:xMode val="edge"/>
          <c:yMode val="edge"/>
          <c:x val="5.0779865388113556E-2"/>
          <c:y val="8.7657197793902228E-2"/>
          <c:w val="0.60406265189073549"/>
          <c:h val="0.85659615641265197"/>
        </c:manualLayout>
      </c:layout>
      <c:pie3DChart>
        <c:varyColors val="1"/>
        <c:ser>
          <c:idx val="0"/>
          <c:order val="0"/>
          <c:spPr>
            <a:ln>
              <a:noFill/>
            </a:ln>
          </c:spPr>
          <c:explosion val="25"/>
          <c:dPt>
            <c:idx val="0"/>
            <c:bubble3D val="0"/>
            <c:spPr>
              <a:solidFill>
                <a:srgbClr val="0000FF"/>
              </a:solidFill>
              <a:ln>
                <a:noFill/>
              </a:ln>
            </c:spPr>
          </c:dPt>
          <c:dPt>
            <c:idx val="1"/>
            <c:bubble3D val="0"/>
            <c:spPr>
              <a:solidFill>
                <a:srgbClr val="7E36B4"/>
              </a:solidFill>
              <a:ln>
                <a:noFill/>
              </a:ln>
            </c:spPr>
          </c:dPt>
          <c:dPt>
            <c:idx val="2"/>
            <c:bubble3D val="0"/>
            <c:spPr>
              <a:solidFill>
                <a:srgbClr val="DAEDEF">
                  <a:lumMod val="50000"/>
                </a:srgbClr>
              </a:solidFill>
              <a:ln>
                <a:noFill/>
              </a:ln>
            </c:spPr>
          </c:dPt>
          <c:dPt>
            <c:idx val="3"/>
            <c:bubble3D val="0"/>
            <c:spPr>
              <a:solidFill>
                <a:srgbClr val="0070C0"/>
              </a:solidFill>
              <a:ln>
                <a:noFill/>
              </a:ln>
            </c:spPr>
          </c:dPt>
          <c:dPt>
            <c:idx val="4"/>
            <c:bubble3D val="0"/>
            <c:spPr>
              <a:solidFill>
                <a:srgbClr val="C00000"/>
              </a:solidFill>
              <a:ln>
                <a:noFill/>
              </a:ln>
            </c:spPr>
          </c:dPt>
          <c:dPt>
            <c:idx val="5"/>
            <c:bubble3D val="0"/>
            <c:spPr>
              <a:solidFill>
                <a:srgbClr val="BA8706"/>
              </a:solidFill>
              <a:ln>
                <a:noFill/>
              </a:ln>
            </c:spPr>
          </c:dPt>
          <c:dPt>
            <c:idx val="6"/>
            <c:bubble3D val="0"/>
            <c:spPr>
              <a:solidFill>
                <a:srgbClr val="007A37"/>
              </a:solidFill>
              <a:ln>
                <a:noFill/>
              </a:ln>
            </c:spPr>
          </c:dPt>
          <c:dLbls>
            <c:dLbl>
              <c:idx val="0"/>
              <c:layout>
                <c:manualLayout>
                  <c:x val="-2.4691358024691412E-2"/>
                  <c:y val="8.4747987010098322E-3"/>
                </c:manualLayout>
              </c:layout>
              <c:showLegendKey val="0"/>
              <c:showVal val="0"/>
              <c:showCatName val="0"/>
              <c:showSerName val="0"/>
              <c:showPercent val="1"/>
              <c:showBubbleSize val="0"/>
            </c:dLbl>
            <c:dLbl>
              <c:idx val="1"/>
              <c:layout>
                <c:manualLayout>
                  <c:x val="-3.9008081910553258E-2"/>
                  <c:y val="-3.0359204560146805E-2"/>
                </c:manualLayout>
              </c:layout>
              <c:showLegendKey val="0"/>
              <c:showVal val="0"/>
              <c:showCatName val="0"/>
              <c:showSerName val="0"/>
              <c:showPercent val="1"/>
              <c:showBubbleSize val="0"/>
            </c:dLbl>
            <c:dLbl>
              <c:idx val="2"/>
              <c:layout>
                <c:manualLayout>
                  <c:x val="-2.9641901197993852E-2"/>
                  <c:y val="3.5232884138609956E-2"/>
                </c:manualLayout>
              </c:layout>
              <c:showLegendKey val="0"/>
              <c:showVal val="0"/>
              <c:showCatName val="0"/>
              <c:showSerName val="0"/>
              <c:showPercent val="1"/>
              <c:showBubbleSize val="0"/>
            </c:dLbl>
            <c:dLbl>
              <c:idx val="3"/>
              <c:layout>
                <c:manualLayout>
                  <c:x val="-3.3950617283950615E-2"/>
                  <c:y val="8.8971929356291208E-7"/>
                </c:manualLayout>
              </c:layout>
              <c:showLegendKey val="0"/>
              <c:showVal val="0"/>
              <c:showCatName val="0"/>
              <c:showSerName val="0"/>
              <c:showPercent val="1"/>
              <c:showBubbleSize val="0"/>
            </c:dLbl>
            <c:dLbl>
              <c:idx val="4"/>
              <c:layout>
                <c:manualLayout>
                  <c:x val="-3.0864197530864296E-2"/>
                  <c:y val="0"/>
                </c:manualLayout>
              </c:layout>
              <c:showLegendKey val="0"/>
              <c:showVal val="0"/>
              <c:showCatName val="0"/>
              <c:showSerName val="0"/>
              <c:showPercent val="1"/>
              <c:showBubbleSize val="0"/>
            </c:dLbl>
            <c:dLbl>
              <c:idx val="5"/>
              <c:layout>
                <c:manualLayout>
                  <c:x val="-3.3950617283950615E-2"/>
                  <c:y val="-2.8241914675920395E-3"/>
                </c:manualLayout>
              </c:layout>
              <c:showLegendKey val="0"/>
              <c:showVal val="0"/>
              <c:showCatName val="0"/>
              <c:showSerName val="0"/>
              <c:showPercent val="1"/>
              <c:showBubbleSize val="0"/>
            </c:dLbl>
            <c:dLbl>
              <c:idx val="6"/>
              <c:layout>
                <c:manualLayout>
                  <c:x val="-2.7777777777778449E-2"/>
                  <c:y val="-5.6488277948309306E-3"/>
                </c:manualLayout>
              </c:layout>
              <c:showLegendKey val="0"/>
              <c:showVal val="0"/>
              <c:showCatName val="0"/>
              <c:showSerName val="0"/>
              <c:showPercent val="1"/>
              <c:showBubbleSize val="0"/>
            </c:dLbl>
            <c:txPr>
              <a:bodyPr/>
              <a:lstStyle/>
              <a:p>
                <a:pPr>
                  <a:defRPr lang="en-US" sz="1200" b="1">
                    <a:solidFill>
                      <a:schemeClr val="tx1"/>
                    </a:solidFill>
                    <a:latin typeface="Arial" pitchFamily="34" charset="0"/>
                    <a:cs typeface="Arial" pitchFamily="34" charset="0"/>
                  </a:defRPr>
                </a:pPr>
                <a:endParaRPr lang="en-US"/>
              </a:p>
            </c:txPr>
            <c:showLegendKey val="0"/>
            <c:showVal val="0"/>
            <c:showCatName val="0"/>
            <c:showSerName val="0"/>
            <c:showPercent val="1"/>
            <c:showBubbleSize val="0"/>
            <c:showLeaderLines val="1"/>
          </c:dLbls>
          <c:cat>
            <c:strRef>
              <c:f>Prev!$M$224:$M$230</c:f>
              <c:strCache>
                <c:ptCount val="7"/>
                <c:pt idx="0">
                  <c:v>FSWs</c:v>
                </c:pt>
                <c:pt idx="1">
                  <c:v>MSMs</c:v>
                </c:pt>
                <c:pt idx="2">
                  <c:v>IDUs</c:v>
                </c:pt>
                <c:pt idx="3">
                  <c:v>Clients of FSW</c:v>
                </c:pt>
                <c:pt idx="4">
                  <c:v>Low risk women from husband/ partner</c:v>
                </c:pt>
                <c:pt idx="5">
                  <c:v>Low risk men from wife/ partner</c:v>
                </c:pt>
                <c:pt idx="6">
                  <c:v>People engaged in casual sex</c:v>
                </c:pt>
              </c:strCache>
            </c:strRef>
          </c:cat>
          <c:val>
            <c:numRef>
              <c:f>Prev!$N$224:$N$230</c:f>
              <c:numCache>
                <c:formatCode>General</c:formatCode>
                <c:ptCount val="7"/>
                <c:pt idx="0">
                  <c:v>4</c:v>
                </c:pt>
                <c:pt idx="1">
                  <c:v>28</c:v>
                </c:pt>
                <c:pt idx="2">
                  <c:v>8</c:v>
                </c:pt>
                <c:pt idx="3">
                  <c:v>10</c:v>
                </c:pt>
                <c:pt idx="4">
                  <c:v>33</c:v>
                </c:pt>
                <c:pt idx="5">
                  <c:v>10</c:v>
                </c:pt>
                <c:pt idx="6">
                  <c:v>7</c:v>
                </c:pt>
              </c:numCache>
            </c:numRef>
          </c:val>
        </c:ser>
        <c:dLbls>
          <c:showLegendKey val="0"/>
          <c:showVal val="0"/>
          <c:showCatName val="0"/>
          <c:showSerName val="0"/>
          <c:showPercent val="0"/>
          <c:showBubbleSize val="0"/>
          <c:showLeaderLines val="1"/>
        </c:dLbls>
      </c:pie3DChart>
    </c:plotArea>
    <c:legend>
      <c:legendPos val="r"/>
      <c:layout/>
      <c:overlay val="1"/>
      <c:txPr>
        <a:bodyPr/>
        <a:lstStyle/>
        <a:p>
          <a:pPr>
            <a:defRPr lang="en-US"/>
          </a:pPr>
          <a:endParaRPr lang="en-US"/>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303951589384713E-2"/>
          <c:y val="8.5663730592998005E-2"/>
          <c:w val="0.92672073976864"/>
          <c:h val="0.74939031985409199"/>
        </c:manualLayout>
      </c:layout>
      <c:lineChart>
        <c:grouping val="standard"/>
        <c:varyColors val="0"/>
        <c:ser>
          <c:idx val="0"/>
          <c:order val="0"/>
          <c:tx>
            <c:strRef>
              <c:f>Sheet1!$B$116</c:f>
              <c:strCache>
                <c:ptCount val="1"/>
                <c:pt idx="0">
                  <c:v>IDU</c:v>
                </c:pt>
              </c:strCache>
            </c:strRef>
          </c:tx>
          <c:spPr>
            <a:ln>
              <a:solidFill>
                <a:srgbClr val="7030A0"/>
              </a:solidFill>
            </a:ln>
          </c:spPr>
          <c:marker>
            <c:symbol val="diamond"/>
            <c:size val="12"/>
            <c:spPr>
              <a:solidFill>
                <a:srgbClr val="FF0000"/>
              </a:solidFill>
              <a:ln>
                <a:noFill/>
              </a:ln>
            </c:spPr>
          </c:marker>
          <c:dLbls>
            <c:txPr>
              <a:bodyPr/>
              <a:lstStyle/>
              <a:p>
                <a:pPr>
                  <a:defRPr lang="en-US" sz="11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dLbls>
          <c:cat>
            <c:numRef>
              <c:f>Sheet1!$A$117:$A$120</c:f>
              <c:numCache>
                <c:formatCode>General</c:formatCode>
                <c:ptCount val="4"/>
                <c:pt idx="0">
                  <c:v>2003</c:v>
                </c:pt>
                <c:pt idx="1">
                  <c:v>2005</c:v>
                </c:pt>
                <c:pt idx="2">
                  <c:v>2007</c:v>
                </c:pt>
                <c:pt idx="3">
                  <c:v>2009</c:v>
                </c:pt>
              </c:numCache>
            </c:numRef>
          </c:cat>
          <c:val>
            <c:numRef>
              <c:f>Sheet1!$B$117:$B$120</c:f>
              <c:numCache>
                <c:formatCode>General</c:formatCode>
                <c:ptCount val="4"/>
                <c:pt idx="0">
                  <c:v>46.8</c:v>
                </c:pt>
                <c:pt idx="1">
                  <c:v>37.6</c:v>
                </c:pt>
                <c:pt idx="2">
                  <c:v>28.8</c:v>
                </c:pt>
                <c:pt idx="3">
                  <c:v>38.700000000000003</c:v>
                </c:pt>
              </c:numCache>
            </c:numRef>
          </c:val>
          <c:smooth val="0"/>
        </c:ser>
        <c:ser>
          <c:idx val="1"/>
          <c:order val="1"/>
          <c:tx>
            <c:strRef>
              <c:f>Sheet1!$C$116</c:f>
              <c:strCache>
                <c:ptCount val="1"/>
                <c:pt idx="0">
                  <c:v>FSW</c:v>
                </c:pt>
              </c:strCache>
            </c:strRef>
          </c:tx>
          <c:spPr>
            <a:ln>
              <a:solidFill>
                <a:srgbClr val="0000FF"/>
              </a:solidFill>
            </a:ln>
          </c:spPr>
          <c:marker>
            <c:symbol val="circle"/>
            <c:size val="11"/>
            <c:spPr>
              <a:solidFill>
                <a:srgbClr val="00B050"/>
              </a:solidFill>
              <a:ln>
                <a:noFill/>
              </a:ln>
            </c:spPr>
          </c:marker>
          <c:dLbls>
            <c:txPr>
              <a:bodyPr/>
              <a:lstStyle/>
              <a:p>
                <a:pPr algn="ctr">
                  <a:defRPr lang="en-US" sz="1100" b="1" i="0" u="none" strike="noStrike" kern="1200" baseline="0">
                    <a:solidFill>
                      <a:prstClr val="black"/>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dLbls>
          <c:cat>
            <c:numRef>
              <c:f>Sheet1!$A$117:$A$120</c:f>
              <c:numCache>
                <c:formatCode>General</c:formatCode>
                <c:ptCount val="4"/>
                <c:pt idx="0">
                  <c:v>2003</c:v>
                </c:pt>
                <c:pt idx="1">
                  <c:v>2005</c:v>
                </c:pt>
                <c:pt idx="2">
                  <c:v>2007</c:v>
                </c:pt>
                <c:pt idx="3">
                  <c:v>2009</c:v>
                </c:pt>
              </c:numCache>
            </c:numRef>
          </c:cat>
          <c:val>
            <c:numRef>
              <c:f>Sheet1!$C$117:$C$120</c:f>
              <c:numCache>
                <c:formatCode>General</c:formatCode>
                <c:ptCount val="4"/>
                <c:pt idx="0">
                  <c:v>6.7</c:v>
                </c:pt>
                <c:pt idx="1">
                  <c:v>5.2</c:v>
                </c:pt>
                <c:pt idx="2">
                  <c:v>4.3</c:v>
                </c:pt>
                <c:pt idx="3">
                  <c:v>2.8</c:v>
                </c:pt>
              </c:numCache>
            </c:numRef>
          </c:val>
          <c:smooth val="0"/>
        </c:ser>
        <c:ser>
          <c:idx val="2"/>
          <c:order val="2"/>
          <c:tx>
            <c:strRef>
              <c:f>Sheet1!$D$116</c:f>
              <c:strCache>
                <c:ptCount val="1"/>
                <c:pt idx="0">
                  <c:v>MSW</c:v>
                </c:pt>
              </c:strCache>
            </c:strRef>
          </c:tx>
          <c:spPr>
            <a:ln>
              <a:solidFill>
                <a:srgbClr val="DE08C5"/>
              </a:solidFill>
            </a:ln>
          </c:spPr>
          <c:marker>
            <c:symbol val="triangle"/>
            <c:size val="12"/>
            <c:spPr>
              <a:solidFill>
                <a:srgbClr val="0000FF"/>
              </a:solidFill>
              <a:ln>
                <a:noFill/>
              </a:ln>
            </c:spPr>
          </c:marker>
          <c:dLbls>
            <c:dLbl>
              <c:idx val="2"/>
              <c:layout>
                <c:manualLayout>
                  <c:x val="-3.0864197530864621E-3"/>
                  <c:y val="1.4124293785310679E-2"/>
                </c:manualLayout>
              </c:layout>
              <c:dLblPos val="t"/>
              <c:showLegendKey val="0"/>
              <c:showVal val="1"/>
              <c:showCatName val="0"/>
              <c:showSerName val="0"/>
              <c:showPercent val="0"/>
              <c:showBubbleSize val="0"/>
            </c:dLbl>
            <c:txPr>
              <a:bodyPr/>
              <a:lstStyle/>
              <a:p>
                <a:pPr algn="ctr">
                  <a:defRPr lang="en-US" sz="1100" b="1" i="0" u="none" strike="noStrike" kern="1200" baseline="0">
                    <a:solidFill>
                      <a:prstClr val="black"/>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dLbls>
          <c:cat>
            <c:numRef>
              <c:f>Sheet1!$A$117:$A$120</c:f>
              <c:numCache>
                <c:formatCode>General</c:formatCode>
                <c:ptCount val="4"/>
                <c:pt idx="0">
                  <c:v>2003</c:v>
                </c:pt>
                <c:pt idx="1">
                  <c:v>2005</c:v>
                </c:pt>
                <c:pt idx="2">
                  <c:v>2007</c:v>
                </c:pt>
                <c:pt idx="3">
                  <c:v>2009</c:v>
                </c:pt>
              </c:numCache>
            </c:numRef>
          </c:cat>
          <c:val>
            <c:numRef>
              <c:f>Sheet1!$D$117:$D$120</c:f>
              <c:numCache>
                <c:formatCode>General</c:formatCode>
                <c:ptCount val="4"/>
                <c:pt idx="2">
                  <c:v>20.7</c:v>
                </c:pt>
                <c:pt idx="3">
                  <c:v>14.2</c:v>
                </c:pt>
              </c:numCache>
            </c:numRef>
          </c:val>
          <c:smooth val="0"/>
        </c:ser>
        <c:ser>
          <c:idx val="3"/>
          <c:order val="3"/>
          <c:tx>
            <c:strRef>
              <c:f>Sheet1!$E$116</c:f>
              <c:strCache>
                <c:ptCount val="1"/>
                <c:pt idx="0">
                  <c:v>MSM</c:v>
                </c:pt>
              </c:strCache>
            </c:strRef>
          </c:tx>
          <c:spPr>
            <a:ln>
              <a:solidFill>
                <a:srgbClr val="007A37"/>
              </a:solidFill>
            </a:ln>
          </c:spPr>
          <c:marker>
            <c:symbol val="square"/>
            <c:size val="10"/>
            <c:spPr>
              <a:solidFill>
                <a:srgbClr val="7030A0"/>
              </a:solidFill>
              <a:ln>
                <a:noFill/>
              </a:ln>
            </c:spPr>
          </c:marker>
          <c:dLbls>
            <c:txPr>
              <a:bodyPr/>
              <a:lstStyle/>
              <a:p>
                <a:pPr algn="ctr">
                  <a:defRPr lang="en-US" sz="1100" b="1" i="0" u="none" strike="noStrike" kern="1200" baseline="0">
                    <a:solidFill>
                      <a:prstClr val="black"/>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numRef>
              <c:f>Sheet1!$A$117:$A$120</c:f>
              <c:numCache>
                <c:formatCode>General</c:formatCode>
                <c:ptCount val="4"/>
                <c:pt idx="0">
                  <c:v>2003</c:v>
                </c:pt>
                <c:pt idx="1">
                  <c:v>2005</c:v>
                </c:pt>
                <c:pt idx="2">
                  <c:v>2007</c:v>
                </c:pt>
                <c:pt idx="3">
                  <c:v>2009</c:v>
                </c:pt>
              </c:numCache>
            </c:numRef>
          </c:cat>
          <c:val>
            <c:numRef>
              <c:f>Sheet1!$E$117:$E$120</c:f>
              <c:numCache>
                <c:formatCode>General</c:formatCode>
                <c:ptCount val="4"/>
                <c:pt idx="2">
                  <c:v>24.6</c:v>
                </c:pt>
                <c:pt idx="3">
                  <c:v>13.5</c:v>
                </c:pt>
              </c:numCache>
            </c:numRef>
          </c:val>
          <c:smooth val="0"/>
        </c:ser>
        <c:dLbls>
          <c:showLegendKey val="0"/>
          <c:showVal val="0"/>
          <c:showCatName val="0"/>
          <c:showSerName val="0"/>
          <c:showPercent val="0"/>
          <c:showBubbleSize val="0"/>
        </c:dLbls>
        <c:marker val="1"/>
        <c:smooth val="0"/>
        <c:axId val="186860288"/>
        <c:axId val="186861824"/>
      </c:lineChart>
      <c:catAx>
        <c:axId val="186860288"/>
        <c:scaling>
          <c:orientation val="minMax"/>
        </c:scaling>
        <c:delete val="0"/>
        <c:axPos val="b"/>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186861824"/>
        <c:crosses val="autoZero"/>
        <c:auto val="1"/>
        <c:lblAlgn val="ctr"/>
        <c:lblOffset val="100"/>
        <c:noMultiLvlLbl val="0"/>
      </c:catAx>
      <c:valAx>
        <c:axId val="186861824"/>
        <c:scaling>
          <c:orientation val="minMax"/>
          <c:max val="100"/>
          <c:min val="0"/>
        </c:scaling>
        <c:delete val="0"/>
        <c:axPos val="l"/>
        <c:title>
          <c:tx>
            <c:rich>
              <a:bodyPr rot="0" vert="horz"/>
              <a:lstStyle/>
              <a:p>
                <a:pPr>
                  <a:defRPr lang="en-US" sz="1100">
                    <a:latin typeface="Arial" pitchFamily="34" charset="0"/>
                    <a:cs typeface="Arial" pitchFamily="34" charset="0"/>
                  </a:defRPr>
                </a:pPr>
                <a:r>
                  <a:rPr lang="en-US" sz="1100" dirty="0" smtClean="0">
                    <a:latin typeface="Arial" pitchFamily="34" charset="0"/>
                    <a:cs typeface="Arial" pitchFamily="34" charset="0"/>
                  </a:rPr>
                  <a:t>%</a:t>
                </a:r>
                <a:endParaRPr lang="en-US" sz="1100" dirty="0">
                  <a:latin typeface="Arial" pitchFamily="34" charset="0"/>
                  <a:cs typeface="Arial" pitchFamily="34" charset="0"/>
                </a:endParaRPr>
              </a:p>
            </c:rich>
          </c:tx>
          <c:layout>
            <c:manualLayout>
              <c:xMode val="edge"/>
              <c:yMode val="edge"/>
              <c:x val="9.2592592592594617E-3"/>
              <c:y val="1.9391209573379566E-2"/>
            </c:manualLayout>
          </c:layout>
          <c:overlay val="0"/>
        </c:title>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186860288"/>
        <c:crosses val="autoZero"/>
        <c:crossBetween val="between"/>
        <c:majorUnit val="20"/>
      </c:valAx>
    </c:plotArea>
    <c:legend>
      <c:legendPos val="b"/>
      <c:layout/>
      <c:overlay val="0"/>
      <c:txPr>
        <a:bodyPr/>
        <a:lstStyle/>
        <a:p>
          <a:pPr>
            <a:defRPr lang="en-US" sz="1200" b="1">
              <a:latin typeface="Arial" pitchFamily="34" charset="0"/>
              <a:cs typeface="Arial" pitchFamily="34" charset="0"/>
            </a:defRPr>
          </a:pPr>
          <a:endParaRPr lang="en-US"/>
        </a:p>
      </c:txPr>
    </c:legend>
    <c:plotVisOnly val="1"/>
    <c:dispBlanksAs val="span"/>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303951589384664E-2"/>
          <c:y val="8.5663730592997894E-2"/>
          <c:w val="0.92672073976864"/>
          <c:h val="0.73526602606878178"/>
        </c:manualLayout>
      </c:layout>
      <c:lineChart>
        <c:grouping val="standard"/>
        <c:varyColors val="0"/>
        <c:ser>
          <c:idx val="0"/>
          <c:order val="0"/>
          <c:tx>
            <c:strRef>
              <c:f>Sheet1!$K$116</c:f>
              <c:strCache>
                <c:ptCount val="1"/>
                <c:pt idx="0">
                  <c:v>IDU</c:v>
                </c:pt>
              </c:strCache>
            </c:strRef>
          </c:tx>
          <c:spPr>
            <a:ln>
              <a:solidFill>
                <a:srgbClr val="C00000"/>
              </a:solidFill>
            </a:ln>
          </c:spPr>
          <c:marker>
            <c:symbol val="triangle"/>
            <c:size val="12"/>
            <c:spPr>
              <a:solidFill>
                <a:srgbClr val="FF0000"/>
              </a:solidFill>
              <a:ln>
                <a:noFill/>
              </a:ln>
            </c:spPr>
          </c:marker>
          <c:dLbls>
            <c:txPr>
              <a:bodyPr/>
              <a:lstStyle/>
              <a:p>
                <a:pPr>
                  <a:defRPr lang="en-US" sz="1100" b="1">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Sheet1!$J$117:$J$122</c:f>
              <c:numCache>
                <c:formatCode>General</c:formatCode>
                <c:ptCount val="6"/>
                <c:pt idx="0">
                  <c:v>2001</c:v>
                </c:pt>
                <c:pt idx="1">
                  <c:v>2003</c:v>
                </c:pt>
                <c:pt idx="2">
                  <c:v>2005</c:v>
                </c:pt>
                <c:pt idx="3">
                  <c:v>2006</c:v>
                </c:pt>
                <c:pt idx="4">
                  <c:v>2007</c:v>
                </c:pt>
                <c:pt idx="5">
                  <c:v>2009</c:v>
                </c:pt>
              </c:numCache>
            </c:numRef>
          </c:cat>
          <c:val>
            <c:numRef>
              <c:f>Sheet1!$K$117:$K$122</c:f>
              <c:numCache>
                <c:formatCode>General</c:formatCode>
                <c:ptCount val="6"/>
                <c:pt idx="0">
                  <c:v>47.8</c:v>
                </c:pt>
                <c:pt idx="1">
                  <c:v>52</c:v>
                </c:pt>
                <c:pt idx="2">
                  <c:v>36</c:v>
                </c:pt>
                <c:pt idx="3">
                  <c:v>39</c:v>
                </c:pt>
                <c:pt idx="4">
                  <c:v>25.6</c:v>
                </c:pt>
                <c:pt idx="5">
                  <c:v>40.5</c:v>
                </c:pt>
              </c:numCache>
            </c:numRef>
          </c:val>
          <c:smooth val="0"/>
        </c:ser>
        <c:ser>
          <c:idx val="1"/>
          <c:order val="1"/>
          <c:tx>
            <c:strRef>
              <c:f>Sheet1!$L$116</c:f>
              <c:strCache>
                <c:ptCount val="1"/>
                <c:pt idx="0">
                  <c:v>Direct FSW</c:v>
                </c:pt>
              </c:strCache>
            </c:strRef>
          </c:tx>
          <c:spPr>
            <a:ln>
              <a:solidFill>
                <a:srgbClr val="0070C0"/>
              </a:solidFill>
            </a:ln>
          </c:spPr>
          <c:marker>
            <c:symbol val="square"/>
            <c:size val="10"/>
            <c:spPr>
              <a:solidFill>
                <a:srgbClr val="0000FF"/>
              </a:solidFill>
              <a:ln>
                <a:noFill/>
              </a:ln>
            </c:spPr>
          </c:marker>
          <c:dLbls>
            <c:txPr>
              <a:bodyPr/>
              <a:lstStyle/>
              <a:p>
                <a:pPr algn="ctr">
                  <a:defRPr lang="en-US" sz="1100" b="1" i="0" u="none" strike="noStrike" kern="1200" baseline="0">
                    <a:solidFill>
                      <a:prstClr val="black"/>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dLbls>
          <c:cat>
            <c:numRef>
              <c:f>Sheet1!$J$117:$J$122</c:f>
              <c:numCache>
                <c:formatCode>General</c:formatCode>
                <c:ptCount val="6"/>
                <c:pt idx="0">
                  <c:v>2001</c:v>
                </c:pt>
                <c:pt idx="1">
                  <c:v>2003</c:v>
                </c:pt>
                <c:pt idx="2">
                  <c:v>2005</c:v>
                </c:pt>
                <c:pt idx="3">
                  <c:v>2006</c:v>
                </c:pt>
                <c:pt idx="4">
                  <c:v>2007</c:v>
                </c:pt>
                <c:pt idx="5">
                  <c:v>2009</c:v>
                </c:pt>
              </c:numCache>
            </c:numRef>
          </c:cat>
          <c:val>
            <c:numRef>
              <c:f>Sheet1!$L$117:$L$122</c:f>
              <c:numCache>
                <c:formatCode>0.0</c:formatCode>
                <c:ptCount val="6"/>
                <c:pt idx="0">
                  <c:v>8.1</c:v>
                </c:pt>
                <c:pt idx="1">
                  <c:v>7.5</c:v>
                </c:pt>
                <c:pt idx="3">
                  <c:v>3.9</c:v>
                </c:pt>
                <c:pt idx="5">
                  <c:v>4.5</c:v>
                </c:pt>
              </c:numCache>
            </c:numRef>
          </c:val>
          <c:smooth val="0"/>
        </c:ser>
        <c:ser>
          <c:idx val="2"/>
          <c:order val="2"/>
          <c:tx>
            <c:strRef>
              <c:f>Sheet1!$M$116</c:f>
              <c:strCache>
                <c:ptCount val="1"/>
                <c:pt idx="0">
                  <c:v>Indirect FSW</c:v>
                </c:pt>
              </c:strCache>
            </c:strRef>
          </c:tx>
          <c:spPr>
            <a:ln>
              <a:solidFill>
                <a:srgbClr val="007A37"/>
              </a:solidFill>
            </a:ln>
          </c:spPr>
          <c:marker>
            <c:symbol val="circle"/>
            <c:size val="11"/>
            <c:spPr>
              <a:solidFill>
                <a:srgbClr val="00B050"/>
              </a:solidFill>
              <a:ln>
                <a:noFill/>
              </a:ln>
            </c:spPr>
          </c:marker>
          <c:dLbls>
            <c:dLbl>
              <c:idx val="5"/>
              <c:layout>
                <c:manualLayout>
                  <c:x val="0"/>
                  <c:y val="-1.6949152542372881E-2"/>
                </c:manualLayout>
              </c:layout>
              <c:showLegendKey val="0"/>
              <c:showVal val="1"/>
              <c:showCatName val="0"/>
              <c:showSerName val="0"/>
              <c:showPercent val="0"/>
              <c:showBubbleSize val="0"/>
            </c:dLbl>
            <c:txPr>
              <a:bodyPr/>
              <a:lstStyle/>
              <a:p>
                <a:pPr algn="ctr">
                  <a:defRPr lang="en-US" sz="1100" b="1" i="0" u="none" strike="noStrike" kern="1200" baseline="0">
                    <a:solidFill>
                      <a:prstClr val="black"/>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dLbls>
          <c:cat>
            <c:numRef>
              <c:f>Sheet1!$J$117:$J$122</c:f>
              <c:numCache>
                <c:formatCode>General</c:formatCode>
                <c:ptCount val="6"/>
                <c:pt idx="0">
                  <c:v>2001</c:v>
                </c:pt>
                <c:pt idx="1">
                  <c:v>2003</c:v>
                </c:pt>
                <c:pt idx="2">
                  <c:v>2005</c:v>
                </c:pt>
                <c:pt idx="3">
                  <c:v>2006</c:v>
                </c:pt>
                <c:pt idx="4">
                  <c:v>2007</c:v>
                </c:pt>
                <c:pt idx="5">
                  <c:v>2009</c:v>
                </c:pt>
              </c:numCache>
            </c:numRef>
          </c:cat>
          <c:val>
            <c:numRef>
              <c:f>Sheet1!$M$117:$M$122</c:f>
              <c:numCache>
                <c:formatCode>0.0</c:formatCode>
                <c:ptCount val="6"/>
                <c:pt idx="0">
                  <c:v>4.0999999999999996</c:v>
                </c:pt>
                <c:pt idx="1">
                  <c:v>1.7</c:v>
                </c:pt>
                <c:pt idx="3">
                  <c:v>1.5</c:v>
                </c:pt>
                <c:pt idx="5">
                  <c:v>0.30000000000000032</c:v>
                </c:pt>
              </c:numCache>
            </c:numRef>
          </c:val>
          <c:smooth val="0"/>
        </c:ser>
        <c:ser>
          <c:idx val="3"/>
          <c:order val="3"/>
          <c:tx>
            <c:strRef>
              <c:f>Sheet1!$N$116</c:f>
              <c:strCache>
                <c:ptCount val="1"/>
                <c:pt idx="0">
                  <c:v>MSM</c:v>
                </c:pt>
              </c:strCache>
            </c:strRef>
          </c:tx>
          <c:spPr>
            <a:ln>
              <a:solidFill>
                <a:srgbClr val="2D2D8A">
                  <a:lumMod val="60000"/>
                  <a:lumOff val="40000"/>
                </a:srgbClr>
              </a:solidFill>
            </a:ln>
          </c:spPr>
          <c:marker>
            <c:symbol val="diamond"/>
            <c:size val="14"/>
            <c:spPr>
              <a:solidFill>
                <a:srgbClr val="7030A0"/>
              </a:solidFill>
              <a:ln>
                <a:noFill/>
              </a:ln>
            </c:spPr>
          </c:marker>
          <c:dLbls>
            <c:txPr>
              <a:bodyPr/>
              <a:lstStyle/>
              <a:p>
                <a:pPr algn="ctr">
                  <a:defRPr lang="en-US" sz="1100" b="1" i="0" u="none" strike="noStrike" kern="1200" baseline="0">
                    <a:solidFill>
                      <a:prstClr val="black"/>
                    </a:solidFill>
                    <a:latin typeface="Arial" pitchFamily="34" charset="0"/>
                    <a:ea typeface="+mn-ea"/>
                    <a:cs typeface="Arial" pitchFamily="34" charset="0"/>
                  </a:defRPr>
                </a:pPr>
                <a:endParaRPr lang="en-US"/>
              </a:p>
            </c:txPr>
            <c:dLblPos val="t"/>
            <c:showLegendKey val="0"/>
            <c:showVal val="1"/>
            <c:showCatName val="0"/>
            <c:showSerName val="0"/>
            <c:showPercent val="0"/>
            <c:showBubbleSize val="0"/>
            <c:showLeaderLines val="0"/>
          </c:dLbls>
          <c:cat>
            <c:numRef>
              <c:f>Sheet1!$J$117:$J$122</c:f>
              <c:numCache>
                <c:formatCode>General</c:formatCode>
                <c:ptCount val="6"/>
                <c:pt idx="0">
                  <c:v>2001</c:v>
                </c:pt>
                <c:pt idx="1">
                  <c:v>2003</c:v>
                </c:pt>
                <c:pt idx="2">
                  <c:v>2005</c:v>
                </c:pt>
                <c:pt idx="3">
                  <c:v>2006</c:v>
                </c:pt>
                <c:pt idx="4">
                  <c:v>2007</c:v>
                </c:pt>
                <c:pt idx="5">
                  <c:v>2009</c:v>
                </c:pt>
              </c:numCache>
            </c:numRef>
          </c:cat>
          <c:val>
            <c:numRef>
              <c:f>Sheet1!$N$117:$N$122</c:f>
              <c:numCache>
                <c:formatCode>General</c:formatCode>
                <c:ptCount val="6"/>
                <c:pt idx="1">
                  <c:v>17.3</c:v>
                </c:pt>
                <c:pt idx="2">
                  <c:v>28.3</c:v>
                </c:pt>
                <c:pt idx="4">
                  <c:v>30.7</c:v>
                </c:pt>
                <c:pt idx="5">
                  <c:v>24.7</c:v>
                </c:pt>
              </c:numCache>
            </c:numRef>
          </c:val>
          <c:smooth val="0"/>
        </c:ser>
        <c:dLbls>
          <c:showLegendKey val="0"/>
          <c:showVal val="0"/>
          <c:showCatName val="0"/>
          <c:showSerName val="0"/>
          <c:showPercent val="0"/>
          <c:showBubbleSize val="0"/>
        </c:dLbls>
        <c:marker val="1"/>
        <c:smooth val="0"/>
        <c:axId val="202505600"/>
        <c:axId val="202843264"/>
      </c:lineChart>
      <c:catAx>
        <c:axId val="202505600"/>
        <c:scaling>
          <c:orientation val="minMax"/>
        </c:scaling>
        <c:delete val="0"/>
        <c:axPos val="b"/>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202843264"/>
        <c:crosses val="autoZero"/>
        <c:auto val="1"/>
        <c:lblAlgn val="ctr"/>
        <c:lblOffset val="100"/>
        <c:noMultiLvlLbl val="0"/>
      </c:catAx>
      <c:valAx>
        <c:axId val="202843264"/>
        <c:scaling>
          <c:orientation val="minMax"/>
          <c:max val="100"/>
        </c:scaling>
        <c:delete val="0"/>
        <c:axPos val="l"/>
        <c:title>
          <c:tx>
            <c:rich>
              <a:bodyPr rot="0" vert="horz"/>
              <a:lstStyle/>
              <a:p>
                <a:pPr>
                  <a:defRPr lang="en-US" sz="1100">
                    <a:latin typeface="Arial" pitchFamily="34" charset="0"/>
                    <a:cs typeface="Arial" pitchFamily="34" charset="0"/>
                  </a:defRPr>
                </a:pPr>
                <a:r>
                  <a:rPr lang="en-US" sz="1100" dirty="0" smtClean="0">
                    <a:latin typeface="Arial" pitchFamily="34" charset="0"/>
                    <a:cs typeface="Arial" pitchFamily="34" charset="0"/>
                  </a:rPr>
                  <a:t>%</a:t>
                </a:r>
                <a:endParaRPr lang="en-US" sz="1100" dirty="0">
                  <a:latin typeface="Arial" pitchFamily="34" charset="0"/>
                  <a:cs typeface="Arial" pitchFamily="34" charset="0"/>
                </a:endParaRPr>
              </a:p>
            </c:rich>
          </c:tx>
          <c:layout>
            <c:manualLayout>
              <c:xMode val="edge"/>
              <c:yMode val="edge"/>
              <c:x val="9.259259259259453E-3"/>
              <c:y val="1.9391209573379566E-2"/>
            </c:manualLayout>
          </c:layout>
          <c:overlay val="0"/>
        </c:title>
        <c:numFmt formatCode="General" sourceLinked="1"/>
        <c:majorTickMark val="out"/>
        <c:minorTickMark val="none"/>
        <c:tickLblPos val="nextTo"/>
        <c:txPr>
          <a:bodyPr/>
          <a:lstStyle/>
          <a:p>
            <a:pPr>
              <a:defRPr lang="en-US" sz="1100" b="1">
                <a:latin typeface="Arial" pitchFamily="34" charset="0"/>
                <a:cs typeface="Arial" pitchFamily="34" charset="0"/>
              </a:defRPr>
            </a:pPr>
            <a:endParaRPr lang="en-US"/>
          </a:p>
        </c:txPr>
        <c:crossAx val="202505600"/>
        <c:crosses val="autoZero"/>
        <c:crossBetween val="between"/>
        <c:majorUnit val="20"/>
      </c:valAx>
    </c:plotArea>
    <c:legend>
      <c:legendPos val="b"/>
      <c:layout/>
      <c:overlay val="0"/>
      <c:txPr>
        <a:bodyPr/>
        <a:lstStyle/>
        <a:p>
          <a:pPr>
            <a:defRPr lang="en-US" sz="1200" b="1">
              <a:latin typeface="Arial" pitchFamily="34" charset="0"/>
              <a:cs typeface="Arial" pitchFamily="34" charset="0"/>
            </a:defRPr>
          </a:pPr>
          <a:endParaRPr lang="en-US"/>
        </a:p>
      </c:txPr>
    </c:legend>
    <c:plotVisOnly val="1"/>
    <c:dispBlanksAs val="span"/>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137284922717819E-2"/>
          <c:y val="6.8714578050625114E-2"/>
          <c:w val="0.84323308544764908"/>
          <c:h val="0.75028267716535435"/>
        </c:manualLayout>
      </c:layout>
      <c:barChart>
        <c:barDir val="col"/>
        <c:grouping val="clustered"/>
        <c:varyColors val="0"/>
        <c:ser>
          <c:idx val="0"/>
          <c:order val="0"/>
          <c:invertIfNegative val="0"/>
          <c:dPt>
            <c:idx val="0"/>
            <c:invertIfNegative val="0"/>
            <c:bubble3D val="0"/>
            <c:spPr>
              <a:solidFill>
                <a:srgbClr val="C00000"/>
              </a:solidFill>
            </c:spPr>
          </c:dPt>
          <c:dPt>
            <c:idx val="1"/>
            <c:invertIfNegative val="0"/>
            <c:bubble3D val="0"/>
            <c:spPr>
              <a:solidFill>
                <a:srgbClr val="7030A0"/>
              </a:solidFill>
            </c:spPr>
          </c:dPt>
          <c:dPt>
            <c:idx val="2"/>
            <c:invertIfNegative val="0"/>
            <c:bubble3D val="0"/>
            <c:spPr>
              <a:solidFill>
                <a:srgbClr val="0070C0"/>
              </a:solidFill>
            </c:spPr>
          </c:dPt>
          <c:dLbls>
            <c:txPr>
              <a:bodyPr/>
              <a:lstStyle/>
              <a:p>
                <a:pPr>
                  <a:defRPr lang="en-US" sz="1100" b="1">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strRef>
              <c:f>Sheet1!$A$22:$A$25</c:f>
              <c:strCache>
                <c:ptCount val="4"/>
                <c:pt idx="0">
                  <c:v>Central, including Bangkok</c:v>
                </c:pt>
                <c:pt idx="1">
                  <c:v>North</c:v>
                </c:pt>
                <c:pt idx="2">
                  <c:v>South</c:v>
                </c:pt>
                <c:pt idx="3">
                  <c:v>North East</c:v>
                </c:pt>
              </c:strCache>
            </c:strRef>
          </c:cat>
          <c:val>
            <c:numRef>
              <c:f>Sheet1!$B$22:$B$25</c:f>
              <c:numCache>
                <c:formatCode>0.0</c:formatCode>
                <c:ptCount val="4"/>
                <c:pt idx="0">
                  <c:v>5.26</c:v>
                </c:pt>
                <c:pt idx="1">
                  <c:v>3.7</c:v>
                </c:pt>
                <c:pt idx="2">
                  <c:v>2.7600000000000002</c:v>
                </c:pt>
                <c:pt idx="3">
                  <c:v>1.6</c:v>
                </c:pt>
              </c:numCache>
            </c:numRef>
          </c:val>
        </c:ser>
        <c:dLbls>
          <c:showLegendKey val="0"/>
          <c:showVal val="0"/>
          <c:showCatName val="0"/>
          <c:showSerName val="0"/>
          <c:showPercent val="0"/>
          <c:showBubbleSize val="0"/>
        </c:dLbls>
        <c:gapWidth val="250"/>
        <c:axId val="202887168"/>
        <c:axId val="202888704"/>
      </c:barChart>
      <c:catAx>
        <c:axId val="202887168"/>
        <c:scaling>
          <c:orientation val="minMax"/>
        </c:scaling>
        <c:delete val="0"/>
        <c:axPos val="b"/>
        <c:majorTickMark val="out"/>
        <c:minorTickMark val="none"/>
        <c:tickLblPos val="nextTo"/>
        <c:txPr>
          <a:bodyPr/>
          <a:lstStyle/>
          <a:p>
            <a:pPr>
              <a:defRPr lang="en-US" sz="1100" b="1">
                <a:latin typeface="Arial" pitchFamily="34" charset="0"/>
                <a:cs typeface="Arial" pitchFamily="34" charset="0"/>
              </a:defRPr>
            </a:pPr>
            <a:endParaRPr lang="en-US"/>
          </a:p>
        </c:txPr>
        <c:crossAx val="202888704"/>
        <c:crosses val="autoZero"/>
        <c:auto val="1"/>
        <c:lblAlgn val="ctr"/>
        <c:lblOffset val="100"/>
        <c:noMultiLvlLbl val="0"/>
      </c:catAx>
      <c:valAx>
        <c:axId val="202888704"/>
        <c:scaling>
          <c:orientation val="minMax"/>
          <c:max val="10"/>
          <c:min val="0"/>
        </c:scaling>
        <c:delete val="0"/>
        <c:axPos val="l"/>
        <c:title>
          <c:tx>
            <c:rich>
              <a:bodyPr rot="0" vert="horz"/>
              <a:lstStyle/>
              <a:p>
                <a:pPr>
                  <a:defRPr lang="en-US"/>
                </a:pPr>
                <a:r>
                  <a:rPr lang="en-US" dirty="0" smtClean="0"/>
                  <a:t>%</a:t>
                </a:r>
                <a:endParaRPr lang="en-US" dirty="0"/>
              </a:p>
            </c:rich>
          </c:tx>
          <c:layout>
            <c:manualLayout>
              <c:xMode val="edge"/>
              <c:yMode val="edge"/>
              <c:x val="9.4290026246719658E-3"/>
              <c:y val="3.6756227643145088E-2"/>
            </c:manualLayout>
          </c:layout>
          <c:overlay val="0"/>
        </c:title>
        <c:numFmt formatCode="0" sourceLinked="0"/>
        <c:majorTickMark val="out"/>
        <c:minorTickMark val="none"/>
        <c:tickLblPos val="nextTo"/>
        <c:txPr>
          <a:bodyPr/>
          <a:lstStyle/>
          <a:p>
            <a:pPr>
              <a:defRPr lang="en-US" sz="1100" b="1">
                <a:latin typeface="Arial" pitchFamily="34" charset="0"/>
                <a:cs typeface="Arial" pitchFamily="34" charset="0"/>
              </a:defRPr>
            </a:pPr>
            <a:endParaRPr lang="en-US"/>
          </a:p>
        </c:txPr>
        <c:crossAx val="202887168"/>
        <c:crosses val="autoZero"/>
        <c:crossBetween val="between"/>
        <c:majorUnit val="2"/>
      </c:valAx>
    </c:plotArea>
    <c:plotVisOnly val="1"/>
    <c:dispBlanksAs val="gap"/>
    <c:showDLblsOverMax val="0"/>
  </c:chart>
  <c:spPr>
    <a:ln>
      <a:solidFill>
        <a:srgbClr val="808080">
          <a:lumMod val="60000"/>
          <a:lumOff val="40000"/>
        </a:srgbClr>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322470107903176E-2"/>
          <c:y val="8.1518711370756072E-2"/>
          <c:w val="0.83299419169826061"/>
          <c:h val="0.66017250867835064"/>
        </c:manualLayout>
      </c:layout>
      <c:lineChart>
        <c:grouping val="standard"/>
        <c:varyColors val="0"/>
        <c:ser>
          <c:idx val="0"/>
          <c:order val="0"/>
          <c:tx>
            <c:strRef>
              <c:f>Sheet1!$A$2</c:f>
              <c:strCache>
                <c:ptCount val="1"/>
                <c:pt idx="0">
                  <c:v>Direct SW</c:v>
                </c:pt>
              </c:strCache>
            </c:strRef>
          </c:tx>
          <c:spPr>
            <a:ln>
              <a:solidFill>
                <a:srgbClr val="00B050"/>
              </a:solidFill>
            </a:ln>
          </c:spPr>
          <c:marker>
            <c:symbol val="circle"/>
            <c:size val="15"/>
            <c:spPr>
              <a:solidFill>
                <a:srgbClr val="7030A0"/>
              </a:solidFill>
              <a:ln>
                <a:noFill/>
              </a:ln>
            </c:spPr>
          </c:marker>
          <c:dLbls>
            <c:dLbl>
              <c:idx val="16"/>
              <c:layout/>
              <c:dLblPos val="t"/>
              <c:showLegendKey val="0"/>
              <c:showVal val="1"/>
              <c:showCatName val="0"/>
              <c:showSerName val="0"/>
              <c:showPercent val="0"/>
              <c:showBubbleSize val="0"/>
            </c:dLbl>
            <c:showLegendKey val="0"/>
            <c:showVal val="0"/>
            <c:showCatName val="0"/>
            <c:showSerName val="0"/>
            <c:showPercent val="0"/>
            <c:showBubbleSize val="0"/>
          </c:dLbls>
          <c:cat>
            <c:numRef>
              <c:f>Sheet1!$F$1:$V$1</c:f>
              <c:numCache>
                <c:formatCode>General</c:formatCode>
                <c:ptCount val="1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numCache>
            </c:numRef>
          </c:cat>
          <c:val>
            <c:numRef>
              <c:f>Sheet1!$F$2:$V$2</c:f>
              <c:numCache>
                <c:formatCode>0.0</c:formatCode>
                <c:ptCount val="17"/>
                <c:pt idx="0">
                  <c:v>28.25</c:v>
                </c:pt>
                <c:pt idx="1">
                  <c:v>27.64</c:v>
                </c:pt>
                <c:pt idx="3">
                  <c:v>27.779999999999987</c:v>
                </c:pt>
                <c:pt idx="4">
                  <c:v>26.14</c:v>
                </c:pt>
                <c:pt idx="5">
                  <c:v>21.130000000000031</c:v>
                </c:pt>
                <c:pt idx="6">
                  <c:v>16</c:v>
                </c:pt>
                <c:pt idx="7">
                  <c:v>18.459999999999987</c:v>
                </c:pt>
                <c:pt idx="8">
                  <c:v>16.559999999999999</c:v>
                </c:pt>
                <c:pt idx="9">
                  <c:v>12.34</c:v>
                </c:pt>
                <c:pt idx="10">
                  <c:v>10.63</c:v>
                </c:pt>
                <c:pt idx="11">
                  <c:v>7.3599999999999985</c:v>
                </c:pt>
                <c:pt idx="12">
                  <c:v>6.8</c:v>
                </c:pt>
                <c:pt idx="13">
                  <c:v>4.59</c:v>
                </c:pt>
                <c:pt idx="14">
                  <c:v>5.26</c:v>
                </c:pt>
                <c:pt idx="16">
                  <c:v>2.7600000000000002</c:v>
                </c:pt>
              </c:numCache>
            </c:numRef>
          </c:val>
          <c:smooth val="0"/>
        </c:ser>
        <c:ser>
          <c:idx val="1"/>
          <c:order val="1"/>
          <c:tx>
            <c:strRef>
              <c:f>Sheet1!$A$3</c:f>
              <c:strCache>
                <c:ptCount val="1"/>
                <c:pt idx="0">
                  <c:v>Indirect SW</c:v>
                </c:pt>
              </c:strCache>
            </c:strRef>
          </c:tx>
          <c:spPr>
            <a:ln>
              <a:solidFill>
                <a:srgbClr val="0000FF"/>
              </a:solidFill>
            </a:ln>
          </c:spPr>
          <c:marker>
            <c:symbol val="diamond"/>
            <c:size val="15"/>
            <c:spPr>
              <a:solidFill>
                <a:srgbClr val="C00000"/>
              </a:solidFill>
              <a:ln>
                <a:noFill/>
              </a:ln>
            </c:spPr>
          </c:marker>
          <c:dLbls>
            <c:dLbl>
              <c:idx val="16"/>
              <c:layout/>
              <c:showLegendKey val="0"/>
              <c:showVal val="1"/>
              <c:showCatName val="0"/>
              <c:showSerName val="0"/>
              <c:showPercent val="0"/>
              <c:showBubbleSize val="0"/>
            </c:dLbl>
            <c:showLegendKey val="0"/>
            <c:showVal val="0"/>
            <c:showCatName val="0"/>
            <c:showSerName val="0"/>
            <c:showPercent val="0"/>
            <c:showBubbleSize val="0"/>
          </c:dLbls>
          <c:cat>
            <c:numRef>
              <c:f>Sheet1!$F$1:$V$1</c:f>
              <c:numCache>
                <c:formatCode>General</c:formatCode>
                <c:ptCount val="17"/>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numCache>
            </c:numRef>
          </c:cat>
          <c:val>
            <c:numRef>
              <c:f>Sheet1!$F$3:$V$3</c:f>
              <c:numCache>
                <c:formatCode>0.0</c:formatCode>
                <c:ptCount val="17"/>
                <c:pt idx="0">
                  <c:v>7.58</c:v>
                </c:pt>
                <c:pt idx="1">
                  <c:v>8</c:v>
                </c:pt>
                <c:pt idx="3">
                  <c:v>10.14</c:v>
                </c:pt>
                <c:pt idx="4">
                  <c:v>8.2200000000000024</c:v>
                </c:pt>
                <c:pt idx="5">
                  <c:v>6.74</c:v>
                </c:pt>
                <c:pt idx="6">
                  <c:v>6.56</c:v>
                </c:pt>
                <c:pt idx="7">
                  <c:v>5.51</c:v>
                </c:pt>
                <c:pt idx="8">
                  <c:v>5.03</c:v>
                </c:pt>
                <c:pt idx="9">
                  <c:v>4.07</c:v>
                </c:pt>
                <c:pt idx="10">
                  <c:v>3.67</c:v>
                </c:pt>
                <c:pt idx="11">
                  <c:v>4</c:v>
                </c:pt>
                <c:pt idx="12">
                  <c:v>3.3699999999999997</c:v>
                </c:pt>
                <c:pt idx="13">
                  <c:v>2.27</c:v>
                </c:pt>
                <c:pt idx="14">
                  <c:v>3.5</c:v>
                </c:pt>
                <c:pt idx="16">
                  <c:v>1.6600000000000001</c:v>
                </c:pt>
              </c:numCache>
            </c:numRef>
          </c:val>
          <c:smooth val="0"/>
        </c:ser>
        <c:dLbls>
          <c:showLegendKey val="0"/>
          <c:showVal val="0"/>
          <c:showCatName val="0"/>
          <c:showSerName val="0"/>
          <c:showPercent val="0"/>
          <c:showBubbleSize val="0"/>
        </c:dLbls>
        <c:marker val="1"/>
        <c:smooth val="0"/>
        <c:axId val="203247616"/>
        <c:axId val="203249152"/>
      </c:lineChart>
      <c:catAx>
        <c:axId val="203247616"/>
        <c:scaling>
          <c:orientation val="minMax"/>
        </c:scaling>
        <c:delete val="0"/>
        <c:axPos val="b"/>
        <c:numFmt formatCode="General" sourceLinked="1"/>
        <c:majorTickMark val="out"/>
        <c:minorTickMark val="none"/>
        <c:tickLblPos val="nextTo"/>
        <c:txPr>
          <a:bodyPr/>
          <a:lstStyle/>
          <a:p>
            <a:pPr>
              <a:defRPr lang="en-US"/>
            </a:pPr>
            <a:endParaRPr lang="en-US"/>
          </a:p>
        </c:txPr>
        <c:crossAx val="203249152"/>
        <c:crosses val="autoZero"/>
        <c:auto val="1"/>
        <c:lblAlgn val="ctr"/>
        <c:lblOffset val="100"/>
        <c:noMultiLvlLbl val="0"/>
      </c:catAx>
      <c:valAx>
        <c:axId val="203249152"/>
        <c:scaling>
          <c:orientation val="minMax"/>
          <c:max val="50"/>
          <c:min val="0"/>
        </c:scaling>
        <c:delete val="0"/>
        <c:axPos val="l"/>
        <c:title>
          <c:tx>
            <c:rich>
              <a:bodyPr rot="0" vert="horz"/>
              <a:lstStyle/>
              <a:p>
                <a:pPr>
                  <a:defRPr lang="en-US"/>
                </a:pPr>
                <a:r>
                  <a:rPr lang="en-US"/>
                  <a:t>%</a:t>
                </a:r>
              </a:p>
            </c:rich>
          </c:tx>
          <c:layout>
            <c:manualLayout>
              <c:xMode val="edge"/>
              <c:yMode val="edge"/>
              <c:x val="7.407407407407407E-2"/>
              <c:y val="1.4024214715096097E-2"/>
            </c:manualLayout>
          </c:layout>
          <c:overlay val="0"/>
        </c:title>
        <c:numFmt formatCode="0" sourceLinked="0"/>
        <c:majorTickMark val="out"/>
        <c:minorTickMark val="none"/>
        <c:tickLblPos val="nextTo"/>
        <c:txPr>
          <a:bodyPr/>
          <a:lstStyle/>
          <a:p>
            <a:pPr>
              <a:defRPr lang="en-US"/>
            </a:pPr>
            <a:endParaRPr lang="en-US"/>
          </a:p>
        </c:txPr>
        <c:crossAx val="203247616"/>
        <c:crosses val="autoZero"/>
        <c:crossBetween val="between"/>
        <c:majorUnit val="10"/>
      </c:valAx>
      <c:dTable>
        <c:showHorzBorder val="1"/>
        <c:showVertBorder val="1"/>
        <c:showOutline val="1"/>
        <c:showKeys val="1"/>
        <c:txPr>
          <a:bodyPr/>
          <a:lstStyle/>
          <a:p>
            <a:pPr rtl="0">
              <a:defRPr lang="en-US"/>
            </a:pPr>
            <a:endParaRPr lang="en-US"/>
          </a:p>
        </c:txPr>
      </c:dTable>
    </c:plotArea>
    <c:plotVisOnly val="1"/>
    <c:dispBlanksAs val="span"/>
    <c:showDLblsOverMax val="0"/>
  </c:chart>
  <c:spPr>
    <a:ln>
      <a:solidFill>
        <a:srgbClr val="808080">
          <a:lumMod val="60000"/>
          <a:lumOff val="40000"/>
        </a:srgbClr>
      </a:solid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69417711674926"/>
          <c:y val="6.8086213799546533E-2"/>
          <c:w val="0.79675026732769505"/>
          <c:h val="0.52433760398593976"/>
        </c:manualLayout>
      </c:layout>
      <c:lineChart>
        <c:grouping val="standard"/>
        <c:varyColors val="0"/>
        <c:ser>
          <c:idx val="0"/>
          <c:order val="0"/>
          <c:tx>
            <c:strRef>
              <c:f>Sheet1!$L$45</c:f>
              <c:strCache>
                <c:ptCount val="1"/>
                <c:pt idx="0">
                  <c:v>Bangkok </c:v>
                </c:pt>
              </c:strCache>
            </c:strRef>
          </c:tx>
          <c:spPr>
            <a:ln>
              <a:solidFill>
                <a:srgbClr val="DE08C5"/>
              </a:solidFill>
            </a:ln>
          </c:spPr>
          <c:marker>
            <c:symbol val="diamond"/>
            <c:size val="15"/>
            <c:spPr>
              <a:solidFill>
                <a:srgbClr val="DE08C5"/>
              </a:solidFill>
              <a:ln>
                <a:noFill/>
              </a:ln>
            </c:spPr>
          </c:marker>
          <c:cat>
            <c:numRef>
              <c:f>Sheet1!$M$44:$P$44</c:f>
              <c:numCache>
                <c:formatCode>General</c:formatCode>
                <c:ptCount val="4"/>
                <c:pt idx="0">
                  <c:v>2001</c:v>
                </c:pt>
                <c:pt idx="1">
                  <c:v>2003</c:v>
                </c:pt>
                <c:pt idx="2">
                  <c:v>2006</c:v>
                </c:pt>
                <c:pt idx="3">
                  <c:v>2009</c:v>
                </c:pt>
              </c:numCache>
            </c:numRef>
          </c:cat>
          <c:val>
            <c:numRef>
              <c:f>Sheet1!$M$45:$P$45</c:f>
              <c:numCache>
                <c:formatCode>0.0</c:formatCode>
                <c:ptCount val="4"/>
                <c:pt idx="0">
                  <c:v>8.1</c:v>
                </c:pt>
                <c:pt idx="1">
                  <c:v>7.5</c:v>
                </c:pt>
                <c:pt idx="2">
                  <c:v>3.9</c:v>
                </c:pt>
                <c:pt idx="3">
                  <c:v>4.5</c:v>
                </c:pt>
              </c:numCache>
            </c:numRef>
          </c:val>
          <c:smooth val="0"/>
        </c:ser>
        <c:ser>
          <c:idx val="1"/>
          <c:order val="1"/>
          <c:tx>
            <c:strRef>
              <c:f>Sheet1!$L$46</c:f>
              <c:strCache>
                <c:ptCount val="1"/>
                <c:pt idx="0">
                  <c:v>Chon Buri </c:v>
                </c:pt>
              </c:strCache>
            </c:strRef>
          </c:tx>
          <c:spPr>
            <a:ln>
              <a:solidFill>
                <a:srgbClr val="0000FF"/>
              </a:solidFill>
            </a:ln>
          </c:spPr>
          <c:marker>
            <c:symbol val="triangle"/>
            <c:size val="15"/>
            <c:spPr>
              <a:solidFill>
                <a:srgbClr val="0000FF"/>
              </a:solidFill>
              <a:ln>
                <a:noFill/>
              </a:ln>
            </c:spPr>
          </c:marker>
          <c:cat>
            <c:numRef>
              <c:f>Sheet1!$M$44:$P$44</c:f>
              <c:numCache>
                <c:formatCode>General</c:formatCode>
                <c:ptCount val="4"/>
                <c:pt idx="0">
                  <c:v>2001</c:v>
                </c:pt>
                <c:pt idx="1">
                  <c:v>2003</c:v>
                </c:pt>
                <c:pt idx="2">
                  <c:v>2006</c:v>
                </c:pt>
                <c:pt idx="3">
                  <c:v>2009</c:v>
                </c:pt>
              </c:numCache>
            </c:numRef>
          </c:cat>
          <c:val>
            <c:numRef>
              <c:f>Sheet1!$M$46:$P$46</c:f>
              <c:numCache>
                <c:formatCode>0.0</c:formatCode>
                <c:ptCount val="4"/>
                <c:pt idx="0">
                  <c:v>17.8</c:v>
                </c:pt>
                <c:pt idx="1">
                  <c:v>18.5</c:v>
                </c:pt>
                <c:pt idx="2">
                  <c:v>2.5</c:v>
                </c:pt>
                <c:pt idx="3">
                  <c:v>0.9</c:v>
                </c:pt>
              </c:numCache>
            </c:numRef>
          </c:val>
          <c:smooth val="0"/>
        </c:ser>
        <c:ser>
          <c:idx val="2"/>
          <c:order val="2"/>
          <c:tx>
            <c:strRef>
              <c:f>Sheet1!$L$50</c:f>
              <c:strCache>
                <c:ptCount val="1"/>
                <c:pt idx="0">
                  <c:v>Phangnga </c:v>
                </c:pt>
              </c:strCache>
            </c:strRef>
          </c:tx>
          <c:spPr>
            <a:ln>
              <a:solidFill>
                <a:srgbClr val="FF0000"/>
              </a:solidFill>
            </a:ln>
          </c:spPr>
          <c:marker>
            <c:symbol val="circle"/>
            <c:size val="15"/>
            <c:spPr>
              <a:solidFill>
                <a:srgbClr val="FF0000"/>
              </a:solidFill>
              <a:ln>
                <a:noFill/>
              </a:ln>
            </c:spPr>
          </c:marker>
          <c:cat>
            <c:numRef>
              <c:f>Sheet1!$M$44:$P$44</c:f>
              <c:numCache>
                <c:formatCode>General</c:formatCode>
                <c:ptCount val="4"/>
                <c:pt idx="0">
                  <c:v>2001</c:v>
                </c:pt>
                <c:pt idx="1">
                  <c:v>2003</c:v>
                </c:pt>
                <c:pt idx="2">
                  <c:v>2006</c:v>
                </c:pt>
                <c:pt idx="3">
                  <c:v>2009</c:v>
                </c:pt>
              </c:numCache>
            </c:numRef>
          </c:cat>
          <c:val>
            <c:numRef>
              <c:f>Sheet1!$M$50:$P$50</c:f>
              <c:numCache>
                <c:formatCode>0.0</c:formatCode>
                <c:ptCount val="4"/>
                <c:pt idx="0">
                  <c:v>13.7</c:v>
                </c:pt>
                <c:pt idx="1">
                  <c:v>6.6</c:v>
                </c:pt>
                <c:pt idx="2">
                  <c:v>10.5</c:v>
                </c:pt>
                <c:pt idx="3">
                  <c:v>9.8000000000000007</c:v>
                </c:pt>
              </c:numCache>
            </c:numRef>
          </c:val>
          <c:smooth val="0"/>
        </c:ser>
        <c:ser>
          <c:idx val="3"/>
          <c:order val="3"/>
          <c:tx>
            <c:strRef>
              <c:f>Sheet1!$L$51</c:f>
              <c:strCache>
                <c:ptCount val="1"/>
                <c:pt idx="0">
                  <c:v>Phuket </c:v>
                </c:pt>
              </c:strCache>
            </c:strRef>
          </c:tx>
          <c:spPr>
            <a:ln>
              <a:solidFill>
                <a:srgbClr val="7030A0"/>
              </a:solidFill>
            </a:ln>
          </c:spPr>
          <c:marker>
            <c:symbol val="square"/>
            <c:size val="12"/>
            <c:spPr>
              <a:solidFill>
                <a:srgbClr val="7030A0"/>
              </a:solidFill>
            </c:spPr>
          </c:marker>
          <c:cat>
            <c:numRef>
              <c:f>Sheet1!$M$44:$P$44</c:f>
              <c:numCache>
                <c:formatCode>General</c:formatCode>
                <c:ptCount val="4"/>
                <c:pt idx="0">
                  <c:v>2001</c:v>
                </c:pt>
                <c:pt idx="1">
                  <c:v>2003</c:v>
                </c:pt>
                <c:pt idx="2">
                  <c:v>2006</c:v>
                </c:pt>
                <c:pt idx="3">
                  <c:v>2009</c:v>
                </c:pt>
              </c:numCache>
            </c:numRef>
          </c:cat>
          <c:val>
            <c:numRef>
              <c:f>Sheet1!$M$51:$P$51</c:f>
              <c:numCache>
                <c:formatCode>0.0</c:formatCode>
                <c:ptCount val="4"/>
                <c:pt idx="0">
                  <c:v>18.600000000000001</c:v>
                </c:pt>
                <c:pt idx="1">
                  <c:v>14.6</c:v>
                </c:pt>
                <c:pt idx="2">
                  <c:v>10.200000000000001</c:v>
                </c:pt>
                <c:pt idx="3">
                  <c:v>3.5</c:v>
                </c:pt>
              </c:numCache>
            </c:numRef>
          </c:val>
          <c:smooth val="0"/>
        </c:ser>
        <c:ser>
          <c:idx val="4"/>
          <c:order val="4"/>
          <c:tx>
            <c:strRef>
              <c:f>Sheet1!$L$52</c:f>
              <c:strCache>
                <c:ptCount val="1"/>
                <c:pt idx="0">
                  <c:v>Samut Prakan</c:v>
                </c:pt>
              </c:strCache>
            </c:strRef>
          </c:tx>
          <c:spPr>
            <a:ln>
              <a:solidFill>
                <a:srgbClr val="00B050"/>
              </a:solidFill>
            </a:ln>
          </c:spPr>
          <c:marker>
            <c:symbol val="diamond"/>
            <c:size val="15"/>
            <c:spPr>
              <a:solidFill>
                <a:srgbClr val="00B050"/>
              </a:solidFill>
              <a:ln>
                <a:noFill/>
              </a:ln>
            </c:spPr>
          </c:marker>
          <c:cat>
            <c:numRef>
              <c:f>Sheet1!$M$44:$P$44</c:f>
              <c:numCache>
                <c:formatCode>General</c:formatCode>
                <c:ptCount val="4"/>
                <c:pt idx="0">
                  <c:v>2001</c:v>
                </c:pt>
                <c:pt idx="1">
                  <c:v>2003</c:v>
                </c:pt>
                <c:pt idx="2">
                  <c:v>2006</c:v>
                </c:pt>
                <c:pt idx="3">
                  <c:v>2009</c:v>
                </c:pt>
              </c:numCache>
            </c:numRef>
          </c:cat>
          <c:val>
            <c:numRef>
              <c:f>Sheet1!$M$52:$P$52</c:f>
              <c:numCache>
                <c:formatCode>0.0</c:formatCode>
                <c:ptCount val="4"/>
                <c:pt idx="0">
                  <c:v>23.3</c:v>
                </c:pt>
                <c:pt idx="1">
                  <c:v>22.4</c:v>
                </c:pt>
                <c:pt idx="2">
                  <c:v>22.6</c:v>
                </c:pt>
                <c:pt idx="3">
                  <c:v>12.5</c:v>
                </c:pt>
              </c:numCache>
            </c:numRef>
          </c:val>
          <c:smooth val="0"/>
        </c:ser>
        <c:dLbls>
          <c:showLegendKey val="0"/>
          <c:showVal val="0"/>
          <c:showCatName val="0"/>
          <c:showSerName val="0"/>
          <c:showPercent val="0"/>
          <c:showBubbleSize val="0"/>
        </c:dLbls>
        <c:marker val="1"/>
        <c:smooth val="0"/>
        <c:axId val="205335168"/>
        <c:axId val="205337344"/>
      </c:lineChart>
      <c:catAx>
        <c:axId val="205335168"/>
        <c:scaling>
          <c:orientation val="minMax"/>
        </c:scaling>
        <c:delete val="0"/>
        <c:axPos val="b"/>
        <c:numFmt formatCode="General" sourceLinked="1"/>
        <c:majorTickMark val="out"/>
        <c:minorTickMark val="none"/>
        <c:tickLblPos val="nextTo"/>
        <c:txPr>
          <a:bodyPr/>
          <a:lstStyle/>
          <a:p>
            <a:pPr>
              <a:defRPr lang="en-US"/>
            </a:pPr>
            <a:endParaRPr lang="en-US"/>
          </a:p>
        </c:txPr>
        <c:crossAx val="205337344"/>
        <c:crosses val="autoZero"/>
        <c:auto val="1"/>
        <c:lblAlgn val="ctr"/>
        <c:lblOffset val="100"/>
        <c:noMultiLvlLbl val="0"/>
      </c:catAx>
      <c:valAx>
        <c:axId val="205337344"/>
        <c:scaling>
          <c:orientation val="minMax"/>
          <c:max val="50"/>
        </c:scaling>
        <c:delete val="0"/>
        <c:axPos val="l"/>
        <c:title>
          <c:tx>
            <c:rich>
              <a:bodyPr rot="0" vert="horz"/>
              <a:lstStyle/>
              <a:p>
                <a:pPr>
                  <a:defRPr lang="en-US"/>
                </a:pPr>
                <a:r>
                  <a:rPr lang="en-US"/>
                  <a:t>%</a:t>
                </a:r>
              </a:p>
            </c:rich>
          </c:tx>
          <c:layout>
            <c:manualLayout>
              <c:xMode val="edge"/>
              <c:yMode val="edge"/>
              <c:x val="7.407407407407407E-2"/>
              <c:y val="1.4993549535121668E-2"/>
            </c:manualLayout>
          </c:layout>
          <c:overlay val="0"/>
        </c:title>
        <c:numFmt formatCode="0" sourceLinked="0"/>
        <c:majorTickMark val="out"/>
        <c:minorTickMark val="none"/>
        <c:tickLblPos val="nextTo"/>
        <c:txPr>
          <a:bodyPr/>
          <a:lstStyle/>
          <a:p>
            <a:pPr>
              <a:defRPr lang="en-US"/>
            </a:pPr>
            <a:endParaRPr lang="en-US"/>
          </a:p>
        </c:txPr>
        <c:crossAx val="205335168"/>
        <c:crosses val="autoZero"/>
        <c:crossBetween val="between"/>
        <c:majorUnit val="10"/>
      </c:valAx>
      <c:dTable>
        <c:showHorzBorder val="1"/>
        <c:showVertBorder val="1"/>
        <c:showOutline val="1"/>
        <c:showKeys val="1"/>
        <c:txPr>
          <a:bodyPr/>
          <a:lstStyle/>
          <a:p>
            <a:pPr rtl="0">
              <a:defRPr lang="en-US"/>
            </a:pPr>
            <a:endParaRPr lang="en-US"/>
          </a:p>
        </c:txPr>
      </c:dTable>
    </c:plotArea>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0.26852</cdr:x>
      <cdr:y>0.63158</cdr:y>
    </cdr:from>
    <cdr:to>
      <cdr:x>0.72222</cdr:x>
      <cdr:y>0.73684</cdr:y>
    </cdr:to>
    <cdr:sp macro="" textlink="">
      <cdr:nvSpPr>
        <cdr:cNvPr id="2" name="TextBox 1"/>
        <cdr:cNvSpPr txBox="1"/>
      </cdr:nvSpPr>
      <cdr:spPr>
        <a:xfrm xmlns:a="http://schemas.openxmlformats.org/drawingml/2006/main">
          <a:off x="2209800" y="2743200"/>
          <a:ext cx="3733800"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0.21296</cdr:x>
      <cdr:y>0.59649</cdr:y>
    </cdr:from>
    <cdr:to>
      <cdr:x>0.73148</cdr:x>
      <cdr:y>0.70175</cdr:y>
    </cdr:to>
    <cdr:sp macro="" textlink="">
      <cdr:nvSpPr>
        <cdr:cNvPr id="3" name="TextBox 2"/>
        <cdr:cNvSpPr txBox="1"/>
      </cdr:nvSpPr>
      <cdr:spPr>
        <a:xfrm xmlns:a="http://schemas.openxmlformats.org/drawingml/2006/main">
          <a:off x="1752600" y="2590800"/>
          <a:ext cx="4267200" cy="457200"/>
        </a:xfrm>
        <a:prstGeom xmlns:a="http://schemas.openxmlformats.org/drawingml/2006/main" prst="rect">
          <a:avLst/>
        </a:prstGeom>
        <a:ln xmlns:a="http://schemas.openxmlformats.org/drawingml/2006/main">
          <a:solidFill>
            <a:srgbClr val="C00000"/>
          </a:solidFill>
        </a:ln>
      </cdr:spPr>
      <cdr:txBody>
        <a:bodyPr xmlns:a="http://schemas.openxmlformats.org/drawingml/2006/main" wrap="square" rtlCol="0"/>
        <a:lstStyle xmlns:a="http://schemas.openxmlformats.org/drawingml/2006/main"/>
        <a:p xmlns:a="http://schemas.openxmlformats.org/drawingml/2006/main">
          <a:r>
            <a:rPr lang="en-US" sz="1100" b="1" dirty="0" smtClean="0">
              <a:latin typeface="Arial" pitchFamily="34" charset="0"/>
              <a:cs typeface="Arial" pitchFamily="34" charset="0"/>
            </a:rPr>
            <a:t>93.8 % of HIV + pregnant women received ARV for PMTCT &amp; </a:t>
          </a:r>
          <a:r>
            <a:rPr lang="en-US" b="1" dirty="0" smtClean="0">
              <a:latin typeface="Arial" pitchFamily="34" charset="0"/>
              <a:cs typeface="Arial" pitchFamily="34" charset="0"/>
            </a:rPr>
            <a:t>100% of ANC clinics provide PMTC</a:t>
          </a:r>
          <a:r>
            <a:rPr lang="en-US" dirty="0" smtClean="0"/>
            <a:t>T</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8E3D9356-537B-4301-9763-CC7821582873}" type="datetimeFigureOut">
              <a:rPr lang="th-TH"/>
              <a:pPr>
                <a:defRPr/>
              </a:pPr>
              <a:t>13/12/54</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8D9D56B9-379A-4989-9AF6-F596DFF8665A}" type="slidenum">
              <a:rPr lang="th-TH"/>
              <a:pPr>
                <a:defRPr/>
              </a:pPr>
              <a:t>‹#›</a:t>
            </a:fld>
            <a:endParaRPr lang="th-TH"/>
          </a:p>
        </p:txBody>
      </p:sp>
    </p:spTree>
    <p:extLst>
      <p:ext uri="{BB962C8B-B14F-4D97-AF65-F5344CB8AC3E}">
        <p14:creationId xmlns:p14="http://schemas.microsoft.com/office/powerpoint/2010/main" val="4027659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E3D2C099-5B16-4267-AD20-91848FC7FE49}" type="datetimeFigureOut">
              <a:rPr lang="th-TH"/>
              <a:pPr>
                <a:defRPr/>
              </a:pPr>
              <a:t>13/12/54</a:t>
            </a:fld>
            <a:endParaRPr lang="th-TH"/>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F526A43A-B36F-4AB4-9964-8BFC736E84EF}" type="slidenum">
              <a:rPr lang="th-TH"/>
              <a:pPr>
                <a:defRPr/>
              </a:pPr>
              <a:t>‹#›</a:t>
            </a:fld>
            <a:endParaRPr lang="th-TH"/>
          </a:p>
        </p:txBody>
      </p:sp>
    </p:spTree>
    <p:extLst>
      <p:ext uri="{BB962C8B-B14F-4D97-AF65-F5344CB8AC3E}">
        <p14:creationId xmlns:p14="http://schemas.microsoft.com/office/powerpoint/2010/main" val="1984915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Cordia New" pitchFamily="34" charset="-34"/>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fld id="{0C688283-69BF-4760-B9D0-D8E9031A8027}" type="slidenum">
              <a:rPr lang="th-TH" sz="1200" smtClean="0">
                <a:latin typeface="Calibri" pitchFamily="34" charset="0"/>
              </a:rPr>
              <a:pPr eaLnBrk="1" fontAlgn="base" hangingPunct="1">
                <a:spcBef>
                  <a:spcPct val="0"/>
                </a:spcBef>
                <a:spcAft>
                  <a:spcPct val="0"/>
                </a:spcAft>
              </a:pPr>
              <a:t>3</a:t>
            </a:fld>
            <a:endParaRPr lang="th-TH" sz="12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68288" y="3082925"/>
            <a:ext cx="6142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smtClean="0">
                <a:solidFill>
                  <a:schemeClr val="bg1"/>
                </a:solidFill>
                <a:cs typeface="Arial" pitchFamily="34" charset="0"/>
              </a:rPr>
              <a:t>HIV and AIDS</a:t>
            </a:r>
            <a:endParaRPr lang="th-TH" sz="3600" b="1" smtClean="0">
              <a:solidFill>
                <a:schemeClr val="bg1"/>
              </a:solidFill>
            </a:endParaRPr>
          </a:p>
        </p:txBody>
      </p:sp>
      <p:sp>
        <p:nvSpPr>
          <p:cNvPr id="5" name="TextBox 4"/>
          <p:cNvSpPr txBox="1"/>
          <p:nvPr userDrawn="1"/>
        </p:nvSpPr>
        <p:spPr>
          <a:xfrm>
            <a:off x="269875" y="3570288"/>
            <a:ext cx="6143625"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Arial" pitchFamily="34" charset="0"/>
                <a:cs typeface="Arial" pitchFamily="34" charset="0"/>
              </a:rPr>
              <a:t>Data Hub for Asia-Pacific</a:t>
            </a:r>
            <a:endParaRPr lang="th-TH" sz="3500" kern="700" dirty="0">
              <a:solidFill>
                <a:srgbClr val="21416C"/>
              </a:solidFill>
              <a:latin typeface="Arial" pitchFamily="34" charset="0"/>
              <a:cs typeface="+mn-cs"/>
            </a:endParaRPr>
          </a:p>
        </p:txBody>
      </p:sp>
      <p:sp>
        <p:nvSpPr>
          <p:cNvPr id="6" name="TextBox 5"/>
          <p:cNvSpPr txBox="1"/>
          <p:nvPr userDrawn="1"/>
        </p:nvSpPr>
        <p:spPr>
          <a:xfrm>
            <a:off x="269875" y="4025900"/>
            <a:ext cx="6143625"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Arial" pitchFamily="34" charset="0"/>
                <a:cs typeface="Arial" pitchFamily="34" charset="0"/>
              </a:rPr>
              <a:t>Review in slides</a:t>
            </a:r>
            <a:endParaRPr lang="th-TH" sz="2600" kern="700" dirty="0">
              <a:solidFill>
                <a:srgbClr val="21416C"/>
              </a:solidFill>
              <a:latin typeface="Arial" pitchFamily="34" charset="0"/>
              <a:cs typeface="+mn-cs"/>
            </a:endParaRPr>
          </a:p>
        </p:txBody>
      </p:sp>
      <p:sp>
        <p:nvSpPr>
          <p:cNvPr id="7" name="Rectangle 6"/>
          <p:cNvSpPr/>
          <p:nvPr userDrawn="1"/>
        </p:nvSpPr>
        <p:spPr>
          <a:xfrm>
            <a:off x="0" y="3089275"/>
            <a:ext cx="179388"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725" y="609600"/>
            <a:ext cx="2432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225572" y="4289395"/>
            <a:ext cx="8115328" cy="1357200"/>
          </a:xfrm>
          <a:prstGeom prst="rect">
            <a:avLst/>
          </a:prstGeom>
        </p:spPr>
        <p:txBody>
          <a:bodyPr/>
          <a:lstStyle>
            <a:lvl1pPr algn="l">
              <a:defRPr sz="6700" b="1" baseline="0">
                <a:solidFill>
                  <a:schemeClr val="bg1"/>
                </a:solidFill>
              </a:defRPr>
            </a:lvl1pPr>
          </a:lstStyle>
          <a:p>
            <a:r>
              <a:rPr lang="en-US" dirty="0" smtClean="0"/>
              <a:t>Click to edit</a:t>
            </a:r>
            <a:endParaRPr lang="th-TH" dirty="0"/>
          </a:p>
        </p:txBody>
      </p:sp>
    </p:spTree>
    <p:extLst>
      <p:ext uri="{BB962C8B-B14F-4D97-AF65-F5344CB8AC3E}">
        <p14:creationId xmlns:p14="http://schemas.microsoft.com/office/powerpoint/2010/main" val="364428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smtClean="0"/>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8CDAEDF-4DB0-4857-8794-11EEA717CE23}" type="slidenum">
              <a:rPr lang="th-TH"/>
              <a:pPr>
                <a:defRPr/>
              </a:pPr>
              <a:t>‹#›</a:t>
            </a:fld>
            <a:endParaRPr lang="th-TH"/>
          </a:p>
        </p:txBody>
      </p:sp>
    </p:spTree>
    <p:extLst>
      <p:ext uri="{BB962C8B-B14F-4D97-AF65-F5344CB8AC3E}">
        <p14:creationId xmlns:p14="http://schemas.microsoft.com/office/powerpoint/2010/main" val="21396757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74CCEF2A-80F2-4791-B909-3AA6E4CDA656}" type="slidenum">
              <a:rPr lang="th-TH"/>
              <a:pPr>
                <a:defRPr/>
              </a:pPr>
              <a:t>‹#›</a:t>
            </a:fld>
            <a:endParaRPr lang="th-TH"/>
          </a:p>
        </p:txBody>
      </p:sp>
    </p:spTree>
    <p:extLst>
      <p:ext uri="{BB962C8B-B14F-4D97-AF65-F5344CB8AC3E}">
        <p14:creationId xmlns:p14="http://schemas.microsoft.com/office/powerpoint/2010/main" val="4999454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58D18839-945D-41C5-8177-12FB44341F28}" type="slidenum">
              <a:rPr lang="th-TH"/>
              <a:pPr>
                <a:defRPr/>
              </a:pPr>
              <a:t>‹#›</a:t>
            </a:fld>
            <a:endParaRPr lang="th-TH"/>
          </a:p>
        </p:txBody>
      </p:sp>
    </p:spTree>
    <p:extLst>
      <p:ext uri="{BB962C8B-B14F-4D97-AF65-F5344CB8AC3E}">
        <p14:creationId xmlns:p14="http://schemas.microsoft.com/office/powerpoint/2010/main" val="32778539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8" name="Slide Number Placeholder 5"/>
          <p:cNvSpPr>
            <a:spLocks noGrp="1"/>
          </p:cNvSpPr>
          <p:nvPr>
            <p:ph type="sldNum" sz="quarter" idx="18"/>
          </p:nvPr>
        </p:nvSpPr>
        <p:spPr/>
        <p:txBody>
          <a:bodyPr/>
          <a:lstStyle>
            <a:lvl1pPr>
              <a:defRPr/>
            </a:lvl1pPr>
          </a:lstStyle>
          <a:p>
            <a:pPr>
              <a:defRPr/>
            </a:pPr>
            <a:fld id="{57BF5E5B-1D04-406F-BF2D-D3BEAAC476E8}" type="slidenum">
              <a:rPr lang="th-TH"/>
              <a:pPr>
                <a:defRPr/>
              </a:pPr>
              <a:t>‹#›</a:t>
            </a:fld>
            <a:endParaRPr lang="th-TH"/>
          </a:p>
        </p:txBody>
      </p:sp>
    </p:spTree>
    <p:extLst>
      <p:ext uri="{BB962C8B-B14F-4D97-AF65-F5344CB8AC3E}">
        <p14:creationId xmlns:p14="http://schemas.microsoft.com/office/powerpoint/2010/main" val="3614252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9" name="Slide Number Placeholder 5"/>
          <p:cNvSpPr>
            <a:spLocks noGrp="1"/>
          </p:cNvSpPr>
          <p:nvPr>
            <p:ph type="sldNum" sz="quarter" idx="22"/>
          </p:nvPr>
        </p:nvSpPr>
        <p:spPr/>
        <p:txBody>
          <a:bodyPr/>
          <a:lstStyle>
            <a:lvl1pPr>
              <a:defRPr/>
            </a:lvl1pPr>
          </a:lstStyle>
          <a:p>
            <a:pPr>
              <a:defRPr/>
            </a:pPr>
            <a:fld id="{CC4B65E9-70BD-43B5-8630-6D0DD93FA93B}" type="slidenum">
              <a:rPr lang="th-TH"/>
              <a:pPr>
                <a:defRPr/>
              </a:pPr>
              <a:t>‹#›</a:t>
            </a:fld>
            <a:endParaRPr lang="th-TH"/>
          </a:p>
        </p:txBody>
      </p:sp>
    </p:spTree>
    <p:extLst>
      <p:ext uri="{BB962C8B-B14F-4D97-AF65-F5344CB8AC3E}">
        <p14:creationId xmlns:p14="http://schemas.microsoft.com/office/powerpoint/2010/main" val="276101586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2E6229B-93CD-4C0C-80D9-9BB19D60C9AF}" type="slidenum">
              <a:rPr lang="th-TH"/>
              <a:pPr>
                <a:defRPr/>
              </a:pPr>
              <a:t>‹#›</a:t>
            </a:fld>
            <a:endParaRPr lang="th-TH" dirty="0"/>
          </a:p>
        </p:txBody>
      </p:sp>
    </p:spTree>
    <p:extLst>
      <p:ext uri="{BB962C8B-B14F-4D97-AF65-F5344CB8AC3E}">
        <p14:creationId xmlns:p14="http://schemas.microsoft.com/office/powerpoint/2010/main" val="82901763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6023E1D-DE5A-438C-9084-5B973D6A4E18}" type="slidenum">
              <a:rPr lang="th-TH"/>
              <a:pPr>
                <a:defRPr/>
              </a:pPr>
              <a:t>‹#›</a:t>
            </a:fld>
            <a:endParaRPr lang="th-TH" dirty="0"/>
          </a:p>
        </p:txBody>
      </p:sp>
    </p:spTree>
    <p:extLst>
      <p:ext uri="{BB962C8B-B14F-4D97-AF65-F5344CB8AC3E}">
        <p14:creationId xmlns:p14="http://schemas.microsoft.com/office/powerpoint/2010/main" val="320029236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Slide Number Placeholder 5"/>
          <p:cNvSpPr>
            <a:spLocks noGrp="1"/>
          </p:cNvSpPr>
          <p:nvPr>
            <p:ph type="sldNum" sz="quarter" idx="19"/>
          </p:nvPr>
        </p:nvSpPr>
        <p:spPr/>
        <p:txBody>
          <a:bodyPr/>
          <a:lstStyle>
            <a:lvl1pPr>
              <a:defRPr/>
            </a:lvl1pPr>
          </a:lstStyle>
          <a:p>
            <a:pPr>
              <a:defRPr/>
            </a:pPr>
            <a:fld id="{8788717A-AA16-4722-8BEC-18F639FDEAC6}" type="slidenum">
              <a:rPr lang="th-TH"/>
              <a:pPr>
                <a:defRPr/>
              </a:pPr>
              <a:t>‹#›</a:t>
            </a:fld>
            <a:endParaRPr lang="th-TH"/>
          </a:p>
        </p:txBody>
      </p:sp>
    </p:spTree>
    <p:extLst>
      <p:ext uri="{BB962C8B-B14F-4D97-AF65-F5344CB8AC3E}">
        <p14:creationId xmlns:p14="http://schemas.microsoft.com/office/powerpoint/2010/main" val="397737896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smtClean="0"/>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8EE6BA2-3A29-4A94-B4B4-CED8BBCD7921}" type="slidenum">
              <a:rPr lang="th-TH"/>
              <a:pPr>
                <a:defRPr/>
              </a:pPr>
              <a:t>‹#›</a:t>
            </a:fld>
            <a:endParaRPr lang="th-TH"/>
          </a:p>
        </p:txBody>
      </p:sp>
    </p:spTree>
    <p:extLst>
      <p:ext uri="{BB962C8B-B14F-4D97-AF65-F5344CB8AC3E}">
        <p14:creationId xmlns:p14="http://schemas.microsoft.com/office/powerpoint/2010/main" val="17055485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smtClean="0"/>
              <a:t>Click to edit Master title style</a:t>
            </a:r>
            <a:endParaRPr lang="th-TH" dirty="0"/>
          </a:p>
        </p:txBody>
      </p:sp>
    </p:spTree>
    <p:extLst>
      <p:ext uri="{BB962C8B-B14F-4D97-AF65-F5344CB8AC3E}">
        <p14:creationId xmlns:p14="http://schemas.microsoft.com/office/powerpoint/2010/main" val="155357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1F0ED1C7-85A0-4E66-8382-5600F84096C0}" type="slidenum">
              <a:rPr lang="th-TH"/>
              <a:pPr>
                <a:defRPr/>
              </a:pPr>
              <a:t>‹#›</a:t>
            </a:fld>
            <a:endParaRPr lang="th-TH"/>
          </a:p>
        </p:txBody>
      </p:sp>
    </p:spTree>
    <p:extLst>
      <p:ext uri="{BB962C8B-B14F-4D97-AF65-F5344CB8AC3E}">
        <p14:creationId xmlns:p14="http://schemas.microsoft.com/office/powerpoint/2010/main" val="39140035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35015220-4D79-4237-97BB-F3CD060B1D8A}" type="slidenum">
              <a:rPr lang="th-TH"/>
              <a:pPr>
                <a:defRPr/>
              </a:pPr>
              <a:t>‹#›</a:t>
            </a:fld>
            <a:endParaRPr lang="th-TH"/>
          </a:p>
        </p:txBody>
      </p:sp>
    </p:spTree>
    <p:extLst>
      <p:ext uri="{BB962C8B-B14F-4D97-AF65-F5344CB8AC3E}">
        <p14:creationId xmlns:p14="http://schemas.microsoft.com/office/powerpoint/2010/main" val="25151982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8" name="Slide Number Placeholder 5"/>
          <p:cNvSpPr>
            <a:spLocks noGrp="1"/>
          </p:cNvSpPr>
          <p:nvPr>
            <p:ph type="sldNum" sz="quarter" idx="18"/>
          </p:nvPr>
        </p:nvSpPr>
        <p:spPr/>
        <p:txBody>
          <a:bodyPr/>
          <a:lstStyle>
            <a:lvl1pPr>
              <a:defRPr/>
            </a:lvl1pPr>
          </a:lstStyle>
          <a:p>
            <a:pPr>
              <a:defRPr/>
            </a:pPr>
            <a:fld id="{7FCC8648-EA5B-404E-90BE-72171C96BACD}" type="slidenum">
              <a:rPr lang="th-TH"/>
              <a:pPr>
                <a:defRPr/>
              </a:pPr>
              <a:t>‹#›</a:t>
            </a:fld>
            <a:endParaRPr lang="th-TH"/>
          </a:p>
        </p:txBody>
      </p:sp>
    </p:spTree>
    <p:extLst>
      <p:ext uri="{BB962C8B-B14F-4D97-AF65-F5344CB8AC3E}">
        <p14:creationId xmlns:p14="http://schemas.microsoft.com/office/powerpoint/2010/main" val="280528256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9" name="Slide Number Placeholder 5"/>
          <p:cNvSpPr>
            <a:spLocks noGrp="1"/>
          </p:cNvSpPr>
          <p:nvPr>
            <p:ph type="sldNum" sz="quarter" idx="22"/>
          </p:nvPr>
        </p:nvSpPr>
        <p:spPr/>
        <p:txBody>
          <a:bodyPr/>
          <a:lstStyle>
            <a:lvl1pPr>
              <a:defRPr/>
            </a:lvl1pPr>
          </a:lstStyle>
          <a:p>
            <a:pPr>
              <a:defRPr/>
            </a:pPr>
            <a:fld id="{B18290DE-DDA5-4D70-AB81-ABAD1E112518}" type="slidenum">
              <a:rPr lang="th-TH"/>
              <a:pPr>
                <a:defRPr/>
              </a:pPr>
              <a:t>‹#›</a:t>
            </a:fld>
            <a:endParaRPr lang="th-TH"/>
          </a:p>
        </p:txBody>
      </p:sp>
    </p:spTree>
    <p:extLst>
      <p:ext uri="{BB962C8B-B14F-4D97-AF65-F5344CB8AC3E}">
        <p14:creationId xmlns:p14="http://schemas.microsoft.com/office/powerpoint/2010/main" val="244108377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6BE980B-B930-48A1-8AB4-79D565791910}" type="slidenum">
              <a:rPr lang="th-TH"/>
              <a:pPr>
                <a:defRPr/>
              </a:pPr>
              <a:t>‹#›</a:t>
            </a:fld>
            <a:endParaRPr lang="th-TH" dirty="0"/>
          </a:p>
        </p:txBody>
      </p:sp>
    </p:spTree>
    <p:extLst>
      <p:ext uri="{BB962C8B-B14F-4D97-AF65-F5344CB8AC3E}">
        <p14:creationId xmlns:p14="http://schemas.microsoft.com/office/powerpoint/2010/main" val="68764226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63823CB-D702-4701-8778-6860F8F3AEDE}" type="slidenum">
              <a:rPr lang="th-TH"/>
              <a:pPr>
                <a:defRPr/>
              </a:pPr>
              <a:t>‹#›</a:t>
            </a:fld>
            <a:endParaRPr lang="th-TH" dirty="0"/>
          </a:p>
        </p:txBody>
      </p:sp>
    </p:spTree>
    <p:extLst>
      <p:ext uri="{BB962C8B-B14F-4D97-AF65-F5344CB8AC3E}">
        <p14:creationId xmlns:p14="http://schemas.microsoft.com/office/powerpoint/2010/main" val="169591967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th-TH" dirty="0"/>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Slide Number Placeholder 5"/>
          <p:cNvSpPr>
            <a:spLocks noGrp="1"/>
          </p:cNvSpPr>
          <p:nvPr>
            <p:ph type="sldNum" sz="quarter" idx="19"/>
          </p:nvPr>
        </p:nvSpPr>
        <p:spPr/>
        <p:txBody>
          <a:bodyPr/>
          <a:lstStyle>
            <a:lvl1pPr>
              <a:defRPr/>
            </a:lvl1pPr>
          </a:lstStyle>
          <a:p>
            <a:pPr>
              <a:defRPr/>
            </a:pPr>
            <a:fld id="{AED77851-BC7B-4918-8E1C-731695AFFBB0}" type="slidenum">
              <a:rPr lang="th-TH"/>
              <a:pPr>
                <a:defRPr/>
              </a:pPr>
              <a:t>‹#›</a:t>
            </a:fld>
            <a:endParaRPr lang="th-TH"/>
          </a:p>
        </p:txBody>
      </p:sp>
    </p:spTree>
    <p:extLst>
      <p:ext uri="{BB962C8B-B14F-4D97-AF65-F5344CB8AC3E}">
        <p14:creationId xmlns:p14="http://schemas.microsoft.com/office/powerpoint/2010/main" val="33513658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60363"/>
            <a:ext cx="8786813"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p>
        </p:txBody>
      </p:sp>
      <p:sp>
        <p:nvSpPr>
          <p:cNvPr id="14" name="TextBox 13"/>
          <p:cNvSpPr txBox="1"/>
          <p:nvPr userDrawn="1"/>
        </p:nvSpPr>
        <p:spPr>
          <a:xfrm>
            <a:off x="7005638" y="6508750"/>
            <a:ext cx="17145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Arial" pitchFamily="34" charset="0"/>
                <a:cs typeface="Arial" pitchFamily="34" charset="0"/>
              </a:rPr>
              <a:t>www.aidsdatahub.org</a:t>
            </a:r>
            <a:endParaRPr lang="th-TH" sz="1200" kern="700" dirty="0">
              <a:solidFill>
                <a:srgbClr val="8782AF"/>
              </a:solidFill>
              <a:latin typeface="Arial" pitchFamily="34" charset="0"/>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2495550" y="1189038"/>
            <a:ext cx="56165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5C3C7D38-1584-4C23-A08E-8009F057AE5A}" type="slidenum">
              <a:rPr lang="th-TH"/>
              <a:pPr>
                <a:defRPr/>
              </a:pPr>
              <a:t>‹#›</a:t>
            </a:fld>
            <a:endParaRPr lang="th-TH" dirty="0"/>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smtClean="0">
                <a:solidFill>
                  <a:schemeClr val="bg1"/>
                </a:solidFill>
              </a:rPr>
              <a:t>HIV and AIDS</a:t>
            </a:r>
            <a:endParaRPr lang="th-TH" sz="3600" b="1" smtClean="0">
              <a:solidFill>
                <a:schemeClr val="bg1"/>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5B25C397-A054-447D-A84D-25D62A91E6B2}" type="slidenum">
              <a:rPr lang="th-TH"/>
              <a:pPr>
                <a:defRPr/>
              </a:pPr>
              <a:t>‹#›</a:t>
            </a:fld>
            <a:endParaRPr lang="th-TH" dirty="0"/>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smtClean="0">
                <a:solidFill>
                  <a:schemeClr val="bg1"/>
                </a:solidFill>
              </a:rPr>
              <a:t>HIV and AIDS</a:t>
            </a:r>
            <a:endParaRPr lang="th-TH" sz="3600" b="1" smtClean="0">
              <a:solidFill>
                <a:schemeClr val="bg1"/>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6715140" y="285728"/>
            <a:ext cx="1928826"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dirty="0"/>
          </a:p>
        </p:txBody>
      </p:sp>
      <p:sp>
        <p:nvSpPr>
          <p:cNvPr id="12" name="TextBox 11"/>
          <p:cNvSpPr txBox="1"/>
          <p:nvPr userDrawn="1"/>
        </p:nvSpPr>
        <p:spPr>
          <a:xfrm>
            <a:off x="6967538" y="301625"/>
            <a:ext cx="1665287"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www.aidsdatahub.org/en/reference-materials/surveillance-situational-analysis-assessments/doc_download/1470-who-and-unaids-2008-thailand-epidemiological-country-profile-on-hiv-and-aids" TargetMode="External"/><Relationship Id="rId5" Type="http://schemas.openxmlformats.org/officeDocument/2006/relationships/hyperlink" Target="http://www.aidsdatahub.org/" TargetMode="Externa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en/reference-materials/surveillance-situational-analysis-assessments/doc_download/13-who-2009-hivaids-in-the-south-east-asia-region-2009" TargetMode="External"/><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xml"/><Relationship Id="rId1" Type="http://schemas.openxmlformats.org/officeDocument/2006/relationships/slideLayout" Target="../slideLayouts/slideLayout15.xml"/><Relationship Id="rId4" Type="http://schemas.openxmlformats.org/officeDocument/2006/relationships/hyperlink" Target="http://www.aidsdatahub.org/en/reference-materials/surveillance-situational-analysis-assessments/doc_download/13-who-2009-hivaids-in-the-south-east-asia-region-200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4.xml"/><Relationship Id="rId1" Type="http://schemas.openxmlformats.org/officeDocument/2006/relationships/slideLayout" Target="../slideLayouts/slideLayout15.xml"/><Relationship Id="rId4" Type="http://schemas.openxmlformats.org/officeDocument/2006/relationships/hyperlink" Target="http://www.aidsdatahub.org/en/reference-materials/surveillance-situational-analysis-assessments/doc_download/13-who-2009-hivaids-in-the-south-east-asia-region-200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xml"/><Relationship Id="rId1" Type="http://schemas.openxmlformats.org/officeDocument/2006/relationships/slideLayout" Target="../slideLayouts/slideLayout15.xml"/><Relationship Id="rId5" Type="http://schemas.openxmlformats.org/officeDocument/2006/relationships/hyperlink" Target="http://www.aidsdatahub.org/en/reference-materials/surveillance-situational-analysis-assessments/doc_download/429-ungass-thailand-country-progress-reportnational-aids-prevention-and-alleviation-committee-thailand-2010" TargetMode="External"/><Relationship Id="rId4" Type="http://schemas.openxmlformats.org/officeDocument/2006/relationships/hyperlink" Target="http://www.aidsdatahub.org/en/reference-materials/surveillance-situational-analysis-assessments/doc_download/1102-ungass-country-progress-report-thailand-national-aids-prevention-and-alleviation-committee-thailand-200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en/reference-materials/surveillance-situational-analysis-assessments/doc_download/429-ungass-thailand-country-progress-reportnational-aids-prevention-and-alleviation-committee-thailand-2010" TargetMode="External"/><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15.xml"/><Relationship Id="rId4" Type="http://schemas.openxmlformats.org/officeDocument/2006/relationships/hyperlink" Target="http://www.aidsdatahub.org/en/reference-materials/surveillance-situational-analysis-assessments/doc_download/429-ungass-thailand-country-progress-reportnational-aids-prevention-and-alleviation-committee-thailand-2010"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slide" Target="slide43.xml"/><Relationship Id="rId4" Type="http://schemas.openxmlformats.org/officeDocument/2006/relationships/slide" Target="slide35.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15.xml"/><Relationship Id="rId4" Type="http://schemas.openxmlformats.org/officeDocument/2006/relationships/hyperlink" Target="http://www.aidsdatahub.org/en/reference-materials/surveillance-situational-analysis-assessments/doc_download/429-ungass-thailand-country-progress-reportnational-aids-prevention-and-alleviation-committee-thailand-201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en/reference-materials/surveillance-situational-analysis-assessments/doc_download/13-who-2009-hivaids-in-the-south-east-asia-region-2009" TargetMode="External"/><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5.xml"/><Relationship Id="rId1" Type="http://schemas.openxmlformats.org/officeDocument/2006/relationships/slideLayout" Target="../slideLayouts/slideLayout15.xml"/><Relationship Id="rId4" Type="http://schemas.openxmlformats.org/officeDocument/2006/relationships/hyperlink" Target="http://www.aidsdatahub.org/en/reference-materials/surveillance-situational-analysis-assessments/doc_download/429-ungass-thailand-country-progress-reportnational-aids-prevention-and-alleviation-committee-thailand-201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www.un.org/esa/population/publications/wpp2008/wpp2008_highlights.pdf" TargetMode="External"/><Relationship Id="rId3" Type="http://schemas.openxmlformats.org/officeDocument/2006/relationships/hyperlink" Target="http://www.aidsdatahub.org/en/component/docman/doc_download/3334-state-of-world-population-2010-unfpa-2010-" TargetMode="External"/><Relationship Id="rId7" Type="http://schemas.openxmlformats.org/officeDocument/2006/relationships/hyperlink" Target="http://www.aidsdatahub.org/en/component/docman/doc_download/3333-human-development-report-2010-undp-201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www.aidsdatahub.org/en/component/docman/doc_download/3332-world-health-statistics-2010-who-2010-" TargetMode="External"/><Relationship Id="rId5" Type="http://schemas.openxmlformats.org/officeDocument/2006/relationships/hyperlink" Target="file:///C:\DATA%20HUB%20FILES\Word%20Bank.%20World%20Data%20Bank:%20World%20Development%20Indicators%20&amp;%20Global%20Development%20Finance.%20%20%20Retrieved%20January,%202011,%20from%20http:\databank.worldbank.org\ddp\home.do?Step=12&amp;id=4&amp;CNO=2" TargetMode="External"/><Relationship Id="rId4" Type="http://schemas.openxmlformats.org/officeDocument/2006/relationships/hyperlink" Target="http://unstats.un.org/unsd/demographic/products/socind/population.ht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en/reference-materials/surveillance-situational-analysis-assessments/doc_download/429-ungass-thailand-country-progress-reportnational-aids-prevention-and-alleviation-committee-thailand-2010" TargetMode="External"/><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0.xml"/><Relationship Id="rId1" Type="http://schemas.openxmlformats.org/officeDocument/2006/relationships/slideLayout" Target="../slideLayouts/slideLayout15.xml"/><Relationship Id="rId4" Type="http://schemas.openxmlformats.org/officeDocument/2006/relationships/hyperlink" Target="http://www.aidsdatahub.org/en/reference-materials/surveillance-situational-analysis-assessments/doc_download/429-ungass-thailand-country-progress-reportnational-aids-prevention-and-alleviation-committee-thailand-201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en/reference-materials/surveillance-situational-analysis-assessments/doc_download/1101-european-union-who-unicef-et-al-2006-thailand-epidemiological-fact-sheet-on-hivaids-and-sexually-transmitted-infections-2006-update"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aidsdatahub.org/en/reference-materials/surveillance-situational-analysis-assessments/doc_download/1101-european-union-who-unicef-et-al-2006-thailand-epidemiological-fact-sheet-on-hivaids-and-sexually-transmitted-infections-2006-updat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oleObject" Target="../embeddings/Microsoft_Excel_97-2003_Worksheet5.xls"/><Relationship Id="rId4" Type="http://schemas.openxmlformats.org/officeDocument/2006/relationships/hyperlink" Target="http://www.aidsdatahub.org/en/reference-materials/surveillance-situational-analysis-assessments/doc_download/1101-european-union-who-unicef-et-al-2006-thailand-epidemiological-fact-sheet-on-hivaids-and-sexually-transmitted-infections-2006-updat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en/reference-materials/surveillance-situational-analysis-assessments/doc_download/1101-european-union-who-unicef-et-al-2006-thailand-epidemiological-fact-sheet-on-hivaids-and-sexually-transmitted-infections-2006-update"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en/reference-materials/surveillance-situational-analysis-assessments/doc_download/1101-european-union-who-unicef-et-al-2006-thailand-epidemiological-fact-sheet-on-hivaids-and-sexually-transmitted-infections-2006-update"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aidsdatahub.org/en/reference-materials/surveillance-situational-analysis-assessments/doc_download/1102-ungass-country-progress-report-thailand-national-aids-prevention-and-alleviation-committee-thailand-2008"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Microsoft_Excel_Chart1.xls"/><Relationship Id="rId4" Type="http://schemas.openxmlformats.org/officeDocument/2006/relationships/hyperlink" Target="http://www.aidsdatahub.org/en/regional-profile/hiv-and-migration/doc_download/3284-unaids-2010-global-report-unaids-report-on-the-global-aids-epidemi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Microsoft_Excel_Chart2.xls"/><Relationship Id="rId4" Type="http://schemas.openxmlformats.org/officeDocument/2006/relationships/hyperlink" Target="http://www.aidsdatahub.org/en/regional-profile/hiv-and-migration/doc_download/3284-unaids-2010-global-report-unaids-report-on-the-global-aids-epidemi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hyperlink" Target="http://www.aidsdatahub.org/en/regional-profile/hiv-and-migration/doc_download/3284-unaids-2010-global-report-unaids-report-on-the-global-aids-epidemi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Microsoft_Excel_Chart3.xls"/><Relationship Id="rId4" Type="http://schemas.openxmlformats.org/officeDocument/2006/relationships/hyperlink" Target="http://www.aidsdatahub.org/en/regional-profile/hiv-and-migration/doc_download/3284-unaids-2010-global-report-unaids-report-on-the-global-aids-epidemic"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225425" y="4289425"/>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Thailand</a:t>
            </a:r>
            <a:endParaRPr lang="th-TH"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3C14A2A-BE42-4345-A492-A14CE65CB50B}" type="slidenum">
              <a:rPr lang="th-TH"/>
              <a:pPr>
                <a:defRPr/>
              </a:pPr>
              <a:t>10</a:t>
            </a:fld>
            <a:endParaRPr lang="th-TH" dirty="0"/>
          </a:p>
        </p:txBody>
      </p:sp>
      <p:sp>
        <p:nvSpPr>
          <p:cNvPr id="31747"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Estimated number of people living with HIV, 2001-2007</a:t>
            </a:r>
            <a:br>
              <a:rPr lang="en-US" smtClean="0">
                <a:cs typeface="Cordia New" pitchFamily="34" charset="-34"/>
              </a:rPr>
            </a:br>
            <a:endParaRPr lang="en-US" smtClean="0">
              <a:cs typeface="Cordia New" pitchFamily="34" charset="-34"/>
            </a:endParaRPr>
          </a:p>
        </p:txBody>
      </p:sp>
      <p:graphicFrame>
        <p:nvGraphicFramePr>
          <p:cNvPr id="31748" name="Object 6"/>
          <p:cNvGraphicFramePr>
            <a:graphicFrameLocks noChangeAspect="1"/>
          </p:cNvGraphicFramePr>
          <p:nvPr/>
        </p:nvGraphicFramePr>
        <p:xfrm>
          <a:off x="1271588" y="2276475"/>
          <a:ext cx="6600825" cy="3976688"/>
        </p:xfrm>
        <a:graphic>
          <a:graphicData uri="http://schemas.openxmlformats.org/presentationml/2006/ole">
            <mc:AlternateContent xmlns:mc="http://schemas.openxmlformats.org/markup-compatibility/2006">
              <mc:Choice xmlns:v="urn:schemas-microsoft-com:vml" Requires="v">
                <p:oleObj spid="_x0000_s31751" name="Chart" r:id="rId3" imgW="6039002" imgH="3638702" progId="Excel.Sheet.8">
                  <p:embed/>
                </p:oleObj>
              </mc:Choice>
              <mc:Fallback>
                <p:oleObj name="Chart" r:id="rId3" imgW="6039002" imgH="3638702"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588" y="2276475"/>
                        <a:ext cx="6600825"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9" name="Text Box 8"/>
          <p:cNvSpPr txBox="1">
            <a:spLocks noChangeArrowheads="1"/>
          </p:cNvSpPr>
          <p:nvPr/>
        </p:nvSpPr>
        <p:spPr bwMode="auto">
          <a:xfrm>
            <a:off x="0" y="6515100"/>
            <a:ext cx="9144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5"/>
              </a:rPr>
              <a:t>www.aidsdatahub.org</a:t>
            </a:r>
            <a:r>
              <a:rPr lang="en-US" sz="1000">
                <a:solidFill>
                  <a:srgbClr val="000000"/>
                </a:solidFill>
                <a:cs typeface="Arial" charset="0"/>
              </a:rPr>
              <a:t>  based on </a:t>
            </a:r>
            <a:r>
              <a:rPr lang="en-US" sz="1000">
                <a:cs typeface="Arial" charset="0"/>
                <a:hlinkClick r:id="rId6"/>
              </a:rPr>
              <a:t>WHO, &amp; UNAIDS. (2008). </a:t>
            </a:r>
            <a:r>
              <a:rPr lang="en-US" sz="1000" i="1">
                <a:cs typeface="Arial" charset="0"/>
                <a:hlinkClick r:id="rId6"/>
              </a:rPr>
              <a:t>Thailand: Epidemiological Country Profile on HIV and AIDS.</a:t>
            </a:r>
            <a:endParaRPr lang="en-US" sz="1000" i="1">
              <a:cs typeface="Arial" charset="0"/>
            </a:endParaRPr>
          </a:p>
          <a:p>
            <a:pPr eaLnBrk="1" hangingPunct="1">
              <a:spcBef>
                <a:spcPct val="50000"/>
              </a:spcBef>
            </a:pPr>
            <a:endParaRPr lang="en-US" sz="100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C1CD367-F52A-4712-8500-395141EC3DB0}" type="slidenum">
              <a:rPr lang="th-TH"/>
              <a:pPr>
                <a:defRPr/>
              </a:pPr>
              <a:t>11</a:t>
            </a:fld>
            <a:endParaRPr lang="th-TH" dirty="0"/>
          </a:p>
        </p:txBody>
      </p:sp>
      <p:sp>
        <p:nvSpPr>
          <p:cNvPr id="32771"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Estimated new HIV infections by mode of transmission, 1990–2010</a:t>
            </a:r>
            <a:br>
              <a:rPr lang="en-US" smtClean="0">
                <a:cs typeface="Cordia New" pitchFamily="34" charset="-34"/>
              </a:rPr>
            </a:br>
            <a:endParaRPr lang="en-US" smtClean="0">
              <a:cs typeface="Cordia New" pitchFamily="34" charset="-34"/>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636838"/>
            <a:ext cx="67818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p:cNvSpPr>
            <a:spLocks noChangeArrowheads="1"/>
          </p:cNvSpPr>
          <p:nvPr/>
        </p:nvSpPr>
        <p:spPr bwMode="auto">
          <a:xfrm>
            <a:off x="95250" y="6353175"/>
            <a:ext cx="81010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t>Source: Asia Epidemic Model, HIV/AIDS projections; Ministry of Public Health, Thailand, 2008 cited in </a:t>
            </a:r>
            <a:r>
              <a:rPr lang="en-US" sz="1000">
                <a:hlinkClick r:id="rId3"/>
              </a:rPr>
              <a:t>WHO. (2009). </a:t>
            </a:r>
            <a:r>
              <a:rPr lang="en-US" sz="1000" i="1">
                <a:hlinkClick r:id="rId3"/>
              </a:rPr>
              <a:t>HIV/AIDS in the South-East Asia Region 2009.</a:t>
            </a:r>
            <a:endParaRPr lang="en-US" sz="1000" i="1"/>
          </a:p>
          <a:p>
            <a:pPr>
              <a:spcBef>
                <a:spcPct val="50000"/>
              </a:spcBef>
            </a:pPr>
            <a:endParaRPr lang="en-US"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665294B-E75A-425E-A443-24A24C669D20}" type="slidenum">
              <a:rPr lang="th-TH"/>
              <a:pPr>
                <a:defRPr/>
              </a:pPr>
              <a:t>12</a:t>
            </a:fld>
            <a:endParaRPr lang="th-TH" dirty="0"/>
          </a:p>
        </p:txBody>
      </p:sp>
      <p:sp>
        <p:nvSpPr>
          <p:cNvPr id="33795"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Changing routes of transmission over the course of Thai epidemic, 1985-2009</a:t>
            </a:r>
            <a:br>
              <a:rPr lang="en-US" smtClean="0">
                <a:cs typeface="Cordia New" pitchFamily="34" charset="-34"/>
              </a:rPr>
            </a:br>
            <a:endParaRPr lang="en-US" smtClean="0">
              <a:cs typeface="Cordia New" pitchFamily="34" charset="-34"/>
            </a:endParaRPr>
          </a:p>
        </p:txBody>
      </p:sp>
      <p:pic>
        <p:nvPicPr>
          <p:cNvPr id="33796" name="Picture 8"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65400"/>
            <a:ext cx="8382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9"/>
          <p:cNvSpPr txBox="1">
            <a:spLocks noChangeArrowheads="1"/>
          </p:cNvSpPr>
          <p:nvPr/>
        </p:nvSpPr>
        <p:spPr bwMode="auto">
          <a:xfrm>
            <a:off x="179388" y="6400800"/>
            <a:ext cx="7812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The Thai Working Group on HIV/AIDS Projection. Projections for HIV/AIDS in Thailand: 2000-2020. Ministry of Public Health, Bangkok. 2001  </a:t>
            </a:r>
          </a:p>
        </p:txBody>
      </p:sp>
      <p:sp>
        <p:nvSpPr>
          <p:cNvPr id="33798" name="Text Box 10"/>
          <p:cNvSpPr txBox="1">
            <a:spLocks noChangeArrowheads="1"/>
          </p:cNvSpPr>
          <p:nvPr/>
        </p:nvSpPr>
        <p:spPr bwMode="auto">
          <a:xfrm>
            <a:off x="8153400" y="53340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Year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4788594-2EF4-44C6-8BA6-84D5C8809ED5}" type="slidenum">
              <a:rPr lang="th-TH"/>
              <a:pPr>
                <a:defRPr/>
              </a:pPr>
              <a:t>13</a:t>
            </a:fld>
            <a:endParaRPr lang="th-TH" dirty="0"/>
          </a:p>
        </p:txBody>
      </p:sp>
      <p:sp>
        <p:nvSpPr>
          <p:cNvPr id="34819"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Estimated number of IDUs, 1994-2005 and HIV prevalence among IDUs, 1989-2005</a:t>
            </a:r>
            <a:br>
              <a:rPr lang="en-US" smtClean="0">
                <a:cs typeface="Cordia New" pitchFamily="34" charset="-34"/>
              </a:rPr>
            </a:br>
            <a:endParaRPr lang="en-US" smtClean="0">
              <a:cs typeface="Cordia New" pitchFamily="34" charset="-34"/>
            </a:endParaRPr>
          </a:p>
        </p:txBody>
      </p:sp>
      <p:pic>
        <p:nvPicPr>
          <p:cNvPr id="34820" name="Picture 6"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2349500"/>
            <a:ext cx="80010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7"/>
          <p:cNvSpPr txBox="1">
            <a:spLocks noChangeArrowheads="1"/>
          </p:cNvSpPr>
          <p:nvPr/>
        </p:nvSpPr>
        <p:spPr bwMode="auto">
          <a:xfrm>
            <a:off x="152400" y="6400800"/>
            <a:ext cx="81534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endParaRPr lang="en-US" sz="1800" b="1">
              <a:cs typeface="Arial" charset="0"/>
            </a:endParaRPr>
          </a:p>
        </p:txBody>
      </p:sp>
      <p:sp>
        <p:nvSpPr>
          <p:cNvPr id="34822" name="Text Box 8"/>
          <p:cNvSpPr txBox="1">
            <a:spLocks noChangeArrowheads="1"/>
          </p:cNvSpPr>
          <p:nvPr/>
        </p:nvSpPr>
        <p:spPr bwMode="auto">
          <a:xfrm>
            <a:off x="76200" y="640080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000">
                <a:cs typeface="Arial" charset="0"/>
              </a:rPr>
              <a:t>Sources: Bureau of Epidemiology, Department of Disease Control, Ministry of Public Health  and </a:t>
            </a:r>
            <a:r>
              <a:rPr lang="en-US" altLang="ja-JP" sz="1000">
                <a:cs typeface="Arial" charset="0"/>
              </a:rPr>
              <a:t>Brown T. and Thailand A2 Team. Updating Thai Projections: Inputs and Assumptions. Thai Ministry of Public Health. Presentation on December 9, 2006 </a:t>
            </a:r>
            <a:endParaRPr lang="en-US" sz="1000">
              <a:cs typeface="Arial" charset="0"/>
            </a:endParaRPr>
          </a:p>
        </p:txBody>
      </p:sp>
      <p:sp>
        <p:nvSpPr>
          <p:cNvPr id="34823" name="Text Box 9"/>
          <p:cNvSpPr txBox="1">
            <a:spLocks noChangeArrowheads="1"/>
          </p:cNvSpPr>
          <p:nvPr/>
        </p:nvSpPr>
        <p:spPr bwMode="auto">
          <a:xfrm>
            <a:off x="7543800" y="52578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Year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630136E-82AF-4339-AFF4-127B6AC57407}" type="slidenum">
              <a:rPr lang="th-TH"/>
              <a:pPr>
                <a:defRPr/>
              </a:pPr>
              <a:t>14</a:t>
            </a:fld>
            <a:endParaRPr lang="th-TH" dirty="0"/>
          </a:p>
        </p:txBody>
      </p:sp>
      <p:sp>
        <p:nvSpPr>
          <p:cNvPr id="35843"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Estimated number of HIV + pregnant women, 2008-2010</a:t>
            </a:r>
            <a:br>
              <a:rPr lang="en-US" smtClean="0">
                <a:cs typeface="Cordia New" pitchFamily="34" charset="-34"/>
              </a:rPr>
            </a:br>
            <a:endParaRPr lang="en-US" smtClean="0">
              <a:cs typeface="Cordia New" pitchFamily="34" charset="-34"/>
            </a:endParaRPr>
          </a:p>
        </p:txBody>
      </p:sp>
      <p:graphicFrame>
        <p:nvGraphicFramePr>
          <p:cNvPr id="5" name="Table Placeholder 6"/>
          <p:cNvGraphicFramePr>
            <a:graphicFrameLocks/>
          </p:cNvGraphicFramePr>
          <p:nvPr/>
        </p:nvGraphicFramePr>
        <p:xfrm>
          <a:off x="755576" y="2276872"/>
          <a:ext cx="7696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35845" name="Text Box 31"/>
          <p:cNvSpPr txBox="1">
            <a:spLocks noChangeArrowheads="1"/>
          </p:cNvSpPr>
          <p:nvPr/>
        </p:nvSpPr>
        <p:spPr bwMode="auto">
          <a:xfrm>
            <a:off x="107950" y="63246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solidFill>
                  <a:srgbClr val="000000"/>
                </a:solidFill>
                <a:cs typeface="Arial" charset="0"/>
              </a:rPr>
              <a:t>Source: Prepared by </a:t>
            </a:r>
            <a:r>
              <a:rPr lang="en-US" sz="1000">
                <a:solidFill>
                  <a:srgbClr val="000000"/>
                </a:solidFill>
                <a:cs typeface="Arial" charset="0"/>
                <a:hlinkClick r:id="rId3"/>
              </a:rPr>
              <a:t>www.aidsdatahub.org</a:t>
            </a:r>
            <a:r>
              <a:rPr lang="en-US" sz="1000">
                <a:solidFill>
                  <a:srgbClr val="000000"/>
                </a:solidFill>
                <a:cs typeface="Arial" charset="0"/>
              </a:rPr>
              <a:t>  based on Thailand country presentation, East Asia and Pacific Regional Office HIV &amp; AIDS Chiefs and Specialists’ Meeting, 17-20 th November 2009, Bangkok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774260E-1F9C-453D-9F8B-2A56BEED39F5}" type="slidenum">
              <a:rPr lang="th-TH"/>
              <a:pPr>
                <a:defRPr/>
              </a:pPr>
              <a:t>15</a:t>
            </a:fld>
            <a:endParaRPr lang="th-TH" dirty="0"/>
          </a:p>
        </p:txBody>
      </p:sp>
      <p:sp>
        <p:nvSpPr>
          <p:cNvPr id="36867"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 distribution of reported HIV/AIDS cases, by gender, 1990 and 2008</a:t>
            </a:r>
            <a:br>
              <a:rPr lang="en-US" smtClean="0">
                <a:cs typeface="Cordia New" pitchFamily="34" charset="-34"/>
              </a:rPr>
            </a:br>
            <a:endParaRPr lang="en-US" smtClean="0">
              <a:cs typeface="Cordia New" pitchFamily="34" charset="-34"/>
            </a:endParaRPr>
          </a:p>
        </p:txBody>
      </p:sp>
      <p:graphicFrame>
        <p:nvGraphicFramePr>
          <p:cNvPr id="5" name="Content Placeholder 9"/>
          <p:cNvGraphicFramePr>
            <a:graphicFrameLocks/>
          </p:cNvGraphicFramePr>
          <p:nvPr/>
        </p:nvGraphicFramePr>
        <p:xfrm>
          <a:off x="457200" y="2492896"/>
          <a:ext cx="8229600" cy="3603104"/>
        </p:xfrm>
        <a:graphic>
          <a:graphicData uri="http://schemas.openxmlformats.org/drawingml/2006/chart">
            <c:chart xmlns:c="http://schemas.openxmlformats.org/drawingml/2006/chart" xmlns:r="http://schemas.openxmlformats.org/officeDocument/2006/relationships" r:id="rId2"/>
          </a:graphicData>
        </a:graphic>
      </p:graphicFrame>
      <p:sp>
        <p:nvSpPr>
          <p:cNvPr id="36869" name="Rectangle 4"/>
          <p:cNvSpPr>
            <a:spLocks noChangeArrowheads="1"/>
          </p:cNvSpPr>
          <p:nvPr/>
        </p:nvSpPr>
        <p:spPr bwMode="auto">
          <a:xfrm>
            <a:off x="228600" y="6324600"/>
            <a:ext cx="8305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t>Source: </a:t>
            </a:r>
            <a:r>
              <a:rPr lang="en-US" sz="1000">
                <a:solidFill>
                  <a:srgbClr val="000000"/>
                </a:solidFill>
              </a:rPr>
              <a:t>Prepared by </a:t>
            </a:r>
            <a:r>
              <a:rPr lang="en-US" sz="1000">
                <a:solidFill>
                  <a:srgbClr val="000000"/>
                </a:solidFill>
                <a:hlinkClick r:id="rId3"/>
              </a:rPr>
              <a:t>www.aidsdatahub.org</a:t>
            </a:r>
            <a:r>
              <a:rPr lang="en-US" sz="1000">
                <a:solidFill>
                  <a:srgbClr val="000000"/>
                </a:solidFill>
              </a:rPr>
              <a:t>  based on</a:t>
            </a:r>
            <a:r>
              <a:rPr lang="en-US" sz="1000"/>
              <a:t> Asia Epidemic Model, HIV/AIDS projections; Ministry of Public Health, Thailand, 2008 cited in </a:t>
            </a:r>
            <a:r>
              <a:rPr lang="en-US" sz="1000">
                <a:hlinkClick r:id="rId4"/>
              </a:rPr>
              <a:t>WHO. (2009). </a:t>
            </a:r>
            <a:r>
              <a:rPr lang="en-US" sz="1000" i="1">
                <a:hlinkClick r:id="rId4"/>
              </a:rPr>
              <a:t>HIV/AIDS in the South-East Asia Region 2009.</a:t>
            </a:r>
            <a:endParaRPr lang="en-US" sz="1000" i="1"/>
          </a:p>
          <a:p>
            <a:pPr>
              <a:spcBef>
                <a:spcPct val="50000"/>
              </a:spcBef>
            </a:pPr>
            <a:endParaRPr lang="en-US" sz="1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2E51B3C-1FD6-43E5-BECD-65945AB8958B}" type="slidenum">
              <a:rPr lang="th-TH"/>
              <a:pPr>
                <a:defRPr/>
              </a:pPr>
              <a:t>16</a:t>
            </a:fld>
            <a:endParaRPr lang="th-TH" dirty="0"/>
          </a:p>
        </p:txBody>
      </p:sp>
      <p:sp>
        <p:nvSpPr>
          <p:cNvPr id="37891"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 distribution of new HIV infections by population group, 2008</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609600" y="2514600"/>
          <a:ext cx="7696200" cy="3526904"/>
        </p:xfrm>
        <a:graphic>
          <a:graphicData uri="http://schemas.openxmlformats.org/drawingml/2006/chart">
            <c:chart xmlns:c="http://schemas.openxmlformats.org/drawingml/2006/chart" xmlns:r="http://schemas.openxmlformats.org/officeDocument/2006/relationships" r:id="rId2"/>
          </a:graphicData>
        </a:graphic>
      </p:graphicFrame>
      <p:sp>
        <p:nvSpPr>
          <p:cNvPr id="37893" name="Rectangle 4"/>
          <p:cNvSpPr>
            <a:spLocks noChangeArrowheads="1"/>
          </p:cNvSpPr>
          <p:nvPr/>
        </p:nvSpPr>
        <p:spPr bwMode="auto">
          <a:xfrm>
            <a:off x="179388" y="64770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t>Source: </a:t>
            </a:r>
            <a:r>
              <a:rPr lang="en-US" sz="1000">
                <a:solidFill>
                  <a:srgbClr val="000000"/>
                </a:solidFill>
              </a:rPr>
              <a:t>Prepared by </a:t>
            </a:r>
            <a:r>
              <a:rPr lang="en-US" sz="1000">
                <a:solidFill>
                  <a:srgbClr val="000000"/>
                </a:solidFill>
                <a:hlinkClick r:id="rId3"/>
              </a:rPr>
              <a:t>www.aidsdatahub.org</a:t>
            </a:r>
            <a:r>
              <a:rPr lang="en-US" sz="1000">
                <a:solidFill>
                  <a:srgbClr val="000000"/>
                </a:solidFill>
              </a:rPr>
              <a:t>  based on</a:t>
            </a:r>
            <a:r>
              <a:rPr lang="en-US" sz="1000"/>
              <a:t> Bureau of AIDS, TB and STI, DDC, MOPH cited in  </a:t>
            </a:r>
            <a:r>
              <a:rPr lang="en-US" sz="1000">
                <a:hlinkClick r:id="rId4"/>
              </a:rPr>
              <a:t>WHO. (2009). </a:t>
            </a:r>
            <a:r>
              <a:rPr lang="en-US" sz="1000" i="1">
                <a:hlinkClick r:id="rId4"/>
              </a:rPr>
              <a:t>HIV/AIDS in the South-East Asia Region 2009.</a:t>
            </a:r>
            <a:r>
              <a:rPr lang="en-US" sz="100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F0FD888-F41A-4FC6-8820-4C80828086CB}" type="slidenum">
              <a:rPr lang="th-TH"/>
              <a:pPr>
                <a:defRPr/>
              </a:pPr>
              <a:t>17</a:t>
            </a:fld>
            <a:endParaRPr lang="th-TH" dirty="0"/>
          </a:p>
        </p:txBody>
      </p:sp>
      <p:sp>
        <p:nvSpPr>
          <p:cNvPr id="38915"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Trends in HIV prevalence among  key affected populations, 2003 - 2009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457200" y="2636912"/>
          <a:ext cx="8229600" cy="3459088"/>
        </p:xfrm>
        <a:graphic>
          <a:graphicData uri="http://schemas.openxmlformats.org/drawingml/2006/chart">
            <c:chart xmlns:c="http://schemas.openxmlformats.org/drawingml/2006/chart" xmlns:r="http://schemas.openxmlformats.org/officeDocument/2006/relationships" r:id="rId2"/>
          </a:graphicData>
        </a:graphic>
      </p:graphicFrame>
      <p:sp>
        <p:nvSpPr>
          <p:cNvPr id="38917" name="Text Box 43"/>
          <p:cNvSpPr txBox="1">
            <a:spLocks noChangeArrowheads="1"/>
          </p:cNvSpPr>
          <p:nvPr/>
        </p:nvSpPr>
        <p:spPr bwMode="auto">
          <a:xfrm>
            <a:off x="0" y="6248400"/>
            <a:ext cx="8839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Sources: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HIV Sentinel Surveillance (HSS) of BOE, DDC ; Joint Study of Thai MOPH - US-CDC-collaboration (TUC) and BOE cited in1. </a:t>
            </a:r>
            <a:r>
              <a:rPr lang="en-US" sz="1000">
                <a:cs typeface="Arial" charset="0"/>
                <a:hlinkClick r:id="rId4"/>
              </a:rPr>
              <a:t>National AIDS Prevention and Alleviation Committee Thailand. (2008). </a:t>
            </a:r>
            <a:r>
              <a:rPr lang="en-US" sz="1000" i="1">
                <a:cs typeface="Arial" charset="0"/>
                <a:hlinkClick r:id="rId4"/>
              </a:rPr>
              <a:t>UNGASS Country Progress Report: Thailand</a:t>
            </a:r>
            <a:r>
              <a:rPr lang="en-US" sz="1000" i="1">
                <a:cs typeface="Arial" charset="0"/>
              </a:rPr>
              <a:t>, </a:t>
            </a:r>
            <a:r>
              <a:rPr lang="en-US" sz="1000">
                <a:cs typeface="Arial" charset="0"/>
              </a:rPr>
              <a:t>and 2. </a:t>
            </a:r>
            <a:r>
              <a:rPr lang="en-US" sz="1000">
                <a:cs typeface="Arial" charset="0"/>
                <a:hlinkClick r:id="rId5"/>
              </a:rPr>
              <a:t>National AIDS Prevention and Alleviation Committee Thailand. (2010). </a:t>
            </a:r>
            <a:r>
              <a:rPr lang="en-US" sz="1000" i="1">
                <a:cs typeface="Arial" charset="0"/>
                <a:hlinkClick r:id="rId5"/>
              </a:rPr>
              <a:t>UNGASS Country Progress Report: Thailand.</a:t>
            </a:r>
            <a:endParaRPr lang="en-US" sz="1000" i="1">
              <a:cs typeface="Arial" charset="0"/>
            </a:endParaRPr>
          </a:p>
          <a:p>
            <a:pPr eaLnBrk="1" hangingPunct="1">
              <a:spcBef>
                <a:spcPct val="50000"/>
              </a:spcBef>
            </a:pPr>
            <a:endParaRPr lang="en-US" sz="100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4B46BC2-636C-4A0C-ABBE-425199048B82}" type="slidenum">
              <a:rPr lang="th-TH"/>
              <a:pPr>
                <a:defRPr/>
              </a:pPr>
              <a:t>18</a:t>
            </a:fld>
            <a:endParaRPr lang="th-TH" dirty="0"/>
          </a:p>
        </p:txBody>
      </p:sp>
      <p:sp>
        <p:nvSpPr>
          <p:cNvPr id="39939"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Trends in HIV prevalence among  key affected populations, Bangkok, 2001 - 2009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457200" y="2564904"/>
          <a:ext cx="8229600" cy="3531096"/>
        </p:xfrm>
        <a:graphic>
          <a:graphicData uri="http://schemas.openxmlformats.org/drawingml/2006/chart">
            <c:chart xmlns:c="http://schemas.openxmlformats.org/drawingml/2006/chart" xmlns:r="http://schemas.openxmlformats.org/officeDocument/2006/relationships" r:id="rId2"/>
          </a:graphicData>
        </a:graphic>
      </p:graphicFrame>
      <p:sp>
        <p:nvSpPr>
          <p:cNvPr id="39941" name="Text Box 43"/>
          <p:cNvSpPr txBox="1">
            <a:spLocks noChangeArrowheads="1"/>
          </p:cNvSpPr>
          <p:nvPr/>
        </p:nvSpPr>
        <p:spPr bwMode="auto">
          <a:xfrm>
            <a:off x="0" y="6248400"/>
            <a:ext cx="8686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Sources: Prepared by www.aidsdatahub.org  based on HIV Sentinel Surveillance (HSS) of BOE, DDC_Thailand 2001 to 2009 and BOE, DDC_HSS 2009  cited in  </a:t>
            </a:r>
            <a:r>
              <a:rPr lang="en-US" sz="1000">
                <a:cs typeface="Arial" charset="0"/>
                <a:hlinkClick r:id="rId3"/>
              </a:rPr>
              <a:t>National AIDS Prevention and Alleviation Committee Thailand. (2010). </a:t>
            </a:r>
            <a:r>
              <a:rPr lang="en-US" sz="1000" i="1">
                <a:cs typeface="Arial" charset="0"/>
                <a:hlinkClick r:id="rId3"/>
              </a:rPr>
              <a:t>UNGASS Country Progress Report: Thailand.</a:t>
            </a:r>
            <a:endParaRPr lang="en-US" sz="1000" i="1">
              <a:cs typeface="Arial" charset="0"/>
            </a:endParaRPr>
          </a:p>
          <a:p>
            <a:pPr eaLnBrk="1" hangingPunct="1">
              <a:spcBef>
                <a:spcPct val="50000"/>
              </a:spcBef>
            </a:pPr>
            <a:r>
              <a:rPr lang="en-US" sz="1000">
                <a:cs typeface="Arial"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E865B04-66B5-43DC-9B95-57F14AB182E4}" type="slidenum">
              <a:rPr lang="th-TH"/>
              <a:pPr>
                <a:defRPr/>
              </a:pPr>
              <a:t>19</a:t>
            </a:fld>
            <a:endParaRPr lang="th-TH" dirty="0"/>
          </a:p>
        </p:txBody>
      </p:sp>
      <p:sp>
        <p:nvSpPr>
          <p:cNvPr id="40963"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direct FSWs by region,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899592" y="2348880"/>
          <a:ext cx="7620000" cy="3593976"/>
        </p:xfrm>
        <a:graphic>
          <a:graphicData uri="http://schemas.openxmlformats.org/drawingml/2006/chart">
            <c:chart xmlns:c="http://schemas.openxmlformats.org/drawingml/2006/chart" xmlns:r="http://schemas.openxmlformats.org/officeDocument/2006/relationships" r:id="rId2"/>
          </a:graphicData>
        </a:graphic>
      </p:graphicFrame>
      <p:sp>
        <p:nvSpPr>
          <p:cNvPr id="40965" name="Text Box 43"/>
          <p:cNvSpPr txBox="1">
            <a:spLocks noChangeArrowheads="1"/>
          </p:cNvSpPr>
          <p:nvPr/>
        </p:nvSpPr>
        <p:spPr bwMode="auto">
          <a:xfrm>
            <a:off x="0" y="6324600"/>
            <a:ext cx="8382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HIV Sentinel Surveillance (HSS) of BOE, DDC, Thailand cited in </a:t>
            </a:r>
            <a:r>
              <a:rPr lang="en-US" sz="1000" u="sng">
                <a:cs typeface="Arial" charset="0"/>
                <a:hlinkClick r:id="rId4"/>
              </a:rPr>
              <a:t>National AIDS Prevention and Alleviation Committee Thailand. (2010). </a:t>
            </a:r>
            <a:r>
              <a:rPr lang="en-US" sz="1000" i="1" u="sng">
                <a:cs typeface="Arial" charset="0"/>
                <a:hlinkClick r:id="rId4"/>
              </a:rPr>
              <a:t>UNGASS Country Progress Report: Thailand.</a:t>
            </a:r>
            <a:endParaRPr lang="en-US" sz="1000">
              <a:cs typeface="Arial" charset="0"/>
            </a:endParaRPr>
          </a:p>
          <a:p>
            <a:pPr eaLnBrk="1" hangingPunct="1">
              <a:spcBef>
                <a:spcPct val="50000"/>
              </a:spcBef>
            </a:pPr>
            <a:endParaRPr lang="en-US" sz="100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D523458-B741-495C-B6BF-045681C030B2}" type="slidenum">
              <a:rPr lang="th-TH"/>
              <a:pPr>
                <a:defRPr/>
              </a:pPr>
              <a:t>2</a:t>
            </a:fld>
            <a:endParaRPr lang="th-TH" dirty="0"/>
          </a:p>
        </p:txBody>
      </p:sp>
      <p:sp>
        <p:nvSpPr>
          <p:cNvPr id="23555" name="Subtitle 4"/>
          <p:cNvSpPr>
            <a:spLocks noGrp="1"/>
          </p:cNvSpPr>
          <p:nvPr>
            <p:ph type="subTitle" idx="1"/>
          </p:nvPr>
        </p:nvSpPr>
        <p:spPr bwMode="auto">
          <a:xfrm>
            <a:off x="539750"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smtClean="0">
                <a:cs typeface="Cordia New" pitchFamily="34" charset="-34"/>
                <a:hlinkClick r:id="rId2" action="ppaction://hlinksldjump"/>
              </a:rPr>
              <a:t>Basic socio-demographic indicators</a:t>
            </a:r>
            <a:endParaRPr lang="en-US" smtClean="0">
              <a:cs typeface="Cordia New" pitchFamily="34" charset="-34"/>
            </a:endParaRPr>
          </a:p>
          <a:p>
            <a:pPr fontAlgn="base">
              <a:spcAft>
                <a:spcPct val="0"/>
              </a:spcAft>
            </a:pPr>
            <a:r>
              <a:rPr lang="en-US" smtClean="0">
                <a:cs typeface="Cordia New" pitchFamily="34" charset="-34"/>
                <a:hlinkClick r:id="rId3" action="ppaction://hlinksldjump"/>
              </a:rPr>
              <a:t>HIV prevalence and epidemiological status (1990-2009)</a:t>
            </a:r>
            <a:endParaRPr lang="en-US" smtClean="0">
              <a:cs typeface="Cordia New" pitchFamily="34" charset="-34"/>
            </a:endParaRPr>
          </a:p>
          <a:p>
            <a:pPr fontAlgn="base">
              <a:spcAft>
                <a:spcPct val="0"/>
              </a:spcAft>
            </a:pPr>
            <a:r>
              <a:rPr lang="en-US" smtClean="0">
                <a:cs typeface="Cordia New" pitchFamily="34" charset="-34"/>
                <a:hlinkClick r:id="rId4" action="ppaction://hlinksldjump"/>
              </a:rPr>
              <a:t>Risk behaviors (2003-2009)</a:t>
            </a:r>
            <a:endParaRPr lang="en-US" smtClean="0">
              <a:cs typeface="Cordia New" pitchFamily="34" charset="-34"/>
            </a:endParaRPr>
          </a:p>
          <a:p>
            <a:pPr fontAlgn="base">
              <a:spcAft>
                <a:spcPct val="0"/>
              </a:spcAft>
            </a:pPr>
            <a:r>
              <a:rPr lang="en-US" smtClean="0">
                <a:cs typeface="Cordia New" pitchFamily="34" charset="-34"/>
                <a:hlinkClick r:id="rId5" action="ppaction://hlinksldjump"/>
              </a:rPr>
              <a:t>Vulnerability and HIV knowledge (2004-2009)</a:t>
            </a:r>
            <a:endParaRPr lang="en-US" smtClean="0">
              <a:cs typeface="Cordia New" pitchFamily="34" charset="-34"/>
            </a:endParaRPr>
          </a:p>
          <a:p>
            <a:pPr fontAlgn="base">
              <a:spcAft>
                <a:spcPct val="0"/>
              </a:spcAft>
            </a:pPr>
            <a:r>
              <a:rPr lang="en-US" smtClean="0">
                <a:cs typeface="Cordia New" pitchFamily="34" charset="-34"/>
                <a:hlinkClick r:id="" action="ppaction://noaction"/>
              </a:rPr>
              <a:t>HIV expenditure (2001-2009)</a:t>
            </a:r>
            <a:endParaRPr lang="en-US" smtClean="0">
              <a:cs typeface="Cordia New" pitchFamily="34" charset="-34"/>
            </a:endParaRPr>
          </a:p>
          <a:p>
            <a:pPr fontAlgn="base">
              <a:spcAft>
                <a:spcPct val="0"/>
              </a:spcAft>
            </a:pPr>
            <a:r>
              <a:rPr lang="en-US" smtClean="0">
                <a:cs typeface="Cordia New" pitchFamily="34" charset="-34"/>
                <a:hlinkClick r:id="" action="ppaction://noaction"/>
              </a:rPr>
              <a:t>National Response (2004-2009)</a:t>
            </a:r>
            <a:endParaRPr lang="en-US" smtClean="0">
              <a:cs typeface="Cordia New" pitchFamily="34" charset="-34"/>
            </a:endParaRPr>
          </a:p>
          <a:p>
            <a:pPr fontAlgn="base">
              <a:spcAft>
                <a:spcPct val="0"/>
              </a:spcAft>
            </a:pPr>
            <a:r>
              <a:rPr lang="en-US" smtClean="0">
                <a:cs typeface="Cordia New" pitchFamily="34" charset="-34"/>
                <a:hlinkClick r:id="rId6" action="ppaction://hlinksldjump"/>
              </a:rPr>
              <a:t>Archives</a:t>
            </a:r>
            <a:endParaRPr lang="en-US" smtClean="0">
              <a:cs typeface="Cordia New" pitchFamily="34" charset="-34"/>
            </a:endParaRPr>
          </a:p>
          <a:p>
            <a:pPr fontAlgn="base">
              <a:spcAft>
                <a:spcPct val="0"/>
              </a:spcAft>
            </a:pPr>
            <a:endParaRPr lang="th-TH" smtClean="0"/>
          </a:p>
        </p:txBody>
      </p:sp>
      <p:sp>
        <p:nvSpPr>
          <p:cNvPr id="23556" name="Title 3"/>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CONTENT</a:t>
            </a:r>
            <a:endParaRPr lang="th-TH"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354BEFD-43C6-4363-BEC3-574509DB6FDA}" type="slidenum">
              <a:rPr lang="th-TH"/>
              <a:pPr>
                <a:defRPr/>
              </a:pPr>
              <a:t>20</a:t>
            </a:fld>
            <a:endParaRPr lang="th-TH" dirty="0"/>
          </a:p>
        </p:txBody>
      </p:sp>
      <p:sp>
        <p:nvSpPr>
          <p:cNvPr id="41987"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Trends in HIV prevalence among direct and indirect FSWs, 1993 - 2009</a:t>
            </a:r>
            <a:br>
              <a:rPr lang="en-US" smtClean="0">
                <a:cs typeface="Cordia New" pitchFamily="34" charset="-34"/>
              </a:rPr>
            </a:br>
            <a:endParaRPr lang="en-US" smtClean="0">
              <a:cs typeface="Cordia New" pitchFamily="34" charset="-34"/>
            </a:endParaRPr>
          </a:p>
        </p:txBody>
      </p:sp>
      <p:graphicFrame>
        <p:nvGraphicFramePr>
          <p:cNvPr id="5" name="Content Placeholder 4"/>
          <p:cNvGraphicFramePr>
            <a:graphicFrameLocks/>
          </p:cNvGraphicFramePr>
          <p:nvPr/>
        </p:nvGraphicFramePr>
        <p:xfrm>
          <a:off x="533400" y="2564904"/>
          <a:ext cx="8229600" cy="3623320"/>
        </p:xfrm>
        <a:graphic>
          <a:graphicData uri="http://schemas.openxmlformats.org/drawingml/2006/chart">
            <c:chart xmlns:c="http://schemas.openxmlformats.org/drawingml/2006/chart" xmlns:r="http://schemas.openxmlformats.org/officeDocument/2006/relationships" r:id="rId2"/>
          </a:graphicData>
        </a:graphic>
      </p:graphicFrame>
      <p:sp>
        <p:nvSpPr>
          <p:cNvPr id="41989" name="Text Box 43"/>
          <p:cNvSpPr txBox="1">
            <a:spLocks noChangeArrowheads="1"/>
          </p:cNvSpPr>
          <p:nvPr/>
        </p:nvSpPr>
        <p:spPr bwMode="auto">
          <a:xfrm>
            <a:off x="0" y="6477000"/>
            <a:ext cx="82438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Sources: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HIV Sentinel Surveillance (HSS) of BOE, DDC, Thailand cited in</a:t>
            </a:r>
            <a:r>
              <a:rPr lang="en-US" sz="1000" b="1">
                <a:cs typeface="Arial" charset="0"/>
              </a:rPr>
              <a:t> </a:t>
            </a:r>
            <a:r>
              <a:rPr lang="en-US" sz="1000" u="sng">
                <a:cs typeface="Arial" charset="0"/>
                <a:hlinkClick r:id="rId4"/>
              </a:rPr>
              <a:t>National AIDS Prevention and Alleviation Committee Thailand. (2010). </a:t>
            </a:r>
            <a:r>
              <a:rPr lang="en-US" sz="1000" i="1" u="sng">
                <a:cs typeface="Arial" charset="0"/>
                <a:hlinkClick r:id="rId4"/>
              </a:rPr>
              <a:t>UNGASS Country Progress Report: Thailand.</a:t>
            </a:r>
            <a:endParaRPr lang="en-US" sz="1000">
              <a:cs typeface="Arial" charset="0"/>
            </a:endParaRPr>
          </a:p>
          <a:p>
            <a:pPr eaLnBrk="1" hangingPunct="1">
              <a:spcBef>
                <a:spcPct val="50000"/>
              </a:spcBef>
            </a:pPr>
            <a:endParaRPr lang="en-US" sz="100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0258CBD-D636-4EB8-A069-3960DB633497}" type="slidenum">
              <a:rPr lang="th-TH"/>
              <a:pPr>
                <a:defRPr/>
              </a:pPr>
              <a:t>21</a:t>
            </a:fld>
            <a:endParaRPr lang="th-TH" dirty="0"/>
          </a:p>
        </p:txBody>
      </p:sp>
      <p:sp>
        <p:nvSpPr>
          <p:cNvPr id="43011"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Trends in HIV prevalence among direct FSWs, selected provinces, 2001 - 2009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382960" y="2564904"/>
          <a:ext cx="8229600" cy="3675112"/>
        </p:xfrm>
        <a:graphic>
          <a:graphicData uri="http://schemas.openxmlformats.org/drawingml/2006/chart">
            <c:chart xmlns:c="http://schemas.openxmlformats.org/drawingml/2006/chart" xmlns:r="http://schemas.openxmlformats.org/officeDocument/2006/relationships" r:id="rId2"/>
          </a:graphicData>
        </a:graphic>
      </p:graphicFrame>
      <p:sp>
        <p:nvSpPr>
          <p:cNvPr id="43013" name="Text Box 43"/>
          <p:cNvSpPr txBox="1">
            <a:spLocks noChangeArrowheads="1"/>
          </p:cNvSpPr>
          <p:nvPr/>
        </p:nvSpPr>
        <p:spPr bwMode="auto">
          <a:xfrm>
            <a:off x="0" y="6477000"/>
            <a:ext cx="8243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HIV Sentinel Surveillance (HSS) of BOE, DDC, Thailand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781FDD4-2E6D-475D-AD0D-78B693CFDBFC}" type="slidenum">
              <a:rPr lang="th-TH"/>
              <a:pPr>
                <a:defRPr/>
              </a:pPr>
              <a:t>22</a:t>
            </a:fld>
            <a:endParaRPr lang="th-TH" dirty="0"/>
          </a:p>
        </p:txBody>
      </p:sp>
      <p:sp>
        <p:nvSpPr>
          <p:cNvPr id="44035"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Trends in HIV prevalence among indirect FSW, selected provinces, 2001 - 2009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467544" y="2492896"/>
          <a:ext cx="8229600" cy="3819128"/>
        </p:xfrm>
        <a:graphic>
          <a:graphicData uri="http://schemas.openxmlformats.org/drawingml/2006/chart">
            <c:chart xmlns:c="http://schemas.openxmlformats.org/drawingml/2006/chart" xmlns:r="http://schemas.openxmlformats.org/officeDocument/2006/relationships" r:id="rId2"/>
          </a:graphicData>
        </a:graphic>
      </p:graphicFrame>
      <p:sp>
        <p:nvSpPr>
          <p:cNvPr id="44037" name="Text Box 43"/>
          <p:cNvSpPr txBox="1">
            <a:spLocks noChangeArrowheads="1"/>
          </p:cNvSpPr>
          <p:nvPr/>
        </p:nvSpPr>
        <p:spPr bwMode="auto">
          <a:xfrm>
            <a:off x="0" y="6477000"/>
            <a:ext cx="853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HIV Sentinel Surveillance (HSS) of BOE, DDC, Thailand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A22BB8F-B561-417C-86A9-660F24FFA38E}" type="slidenum">
              <a:rPr lang="th-TH"/>
              <a:pPr>
                <a:defRPr/>
              </a:pPr>
              <a:t>23</a:t>
            </a:fld>
            <a:endParaRPr lang="th-TH" dirty="0"/>
          </a:p>
        </p:txBody>
      </p:sp>
      <p:sp>
        <p:nvSpPr>
          <p:cNvPr id="45059"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FSWs, selected provinces,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539552" y="2420888"/>
          <a:ext cx="8229600" cy="3675112"/>
        </p:xfrm>
        <a:graphic>
          <a:graphicData uri="http://schemas.openxmlformats.org/drawingml/2006/chart">
            <c:chart xmlns:c="http://schemas.openxmlformats.org/drawingml/2006/chart" xmlns:r="http://schemas.openxmlformats.org/officeDocument/2006/relationships" r:id="rId2"/>
          </a:graphicData>
        </a:graphic>
      </p:graphicFrame>
      <p:sp>
        <p:nvSpPr>
          <p:cNvPr id="45061" name="Text Box 43"/>
          <p:cNvSpPr txBox="1">
            <a:spLocks noChangeArrowheads="1"/>
          </p:cNvSpPr>
          <p:nvPr/>
        </p:nvSpPr>
        <p:spPr bwMode="auto">
          <a:xfrm>
            <a:off x="190500" y="6496050"/>
            <a:ext cx="8229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HIV Sentinel Surveillance (HSS) of BOE, DDC, Thailand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4379FE5-3B5B-4A13-89A1-C66140778F69}" type="slidenum">
              <a:rPr lang="th-TH"/>
              <a:pPr>
                <a:defRPr/>
              </a:pPr>
              <a:t>24</a:t>
            </a:fld>
            <a:endParaRPr lang="th-TH" dirty="0"/>
          </a:p>
        </p:txBody>
      </p:sp>
      <p:sp>
        <p:nvSpPr>
          <p:cNvPr id="46083"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female sex workers, by district, 1998 and 2008</a:t>
            </a:r>
            <a:br>
              <a:rPr lang="en-US" smtClean="0">
                <a:cs typeface="Cordia New" pitchFamily="34" charset="-34"/>
              </a:rPr>
            </a:br>
            <a:endParaRPr lang="en-US" smtClean="0">
              <a:cs typeface="Cordia New" pitchFamily="34" charset="-34"/>
            </a:endParaRP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38" y="2852738"/>
            <a:ext cx="5038725"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6"/>
          <p:cNvSpPr txBox="1">
            <a:spLocks noChangeArrowheads="1"/>
          </p:cNvSpPr>
          <p:nvPr/>
        </p:nvSpPr>
        <p:spPr bwMode="auto">
          <a:xfrm>
            <a:off x="2667000" y="2403475"/>
            <a:ext cx="58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400" b="1">
                <a:cs typeface="Arial" charset="0"/>
              </a:rPr>
              <a:t>1998</a:t>
            </a:r>
          </a:p>
        </p:txBody>
      </p:sp>
      <p:sp>
        <p:nvSpPr>
          <p:cNvPr id="46086" name="TextBox 7"/>
          <p:cNvSpPr txBox="1">
            <a:spLocks noChangeArrowheads="1"/>
          </p:cNvSpPr>
          <p:nvPr/>
        </p:nvSpPr>
        <p:spPr bwMode="auto">
          <a:xfrm>
            <a:off x="6096000" y="24034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400" b="1">
                <a:cs typeface="Arial" charset="0"/>
              </a:rPr>
              <a:t>2008</a:t>
            </a:r>
          </a:p>
        </p:txBody>
      </p:sp>
      <p:sp>
        <p:nvSpPr>
          <p:cNvPr id="46087" name="Rectangle 8"/>
          <p:cNvSpPr>
            <a:spLocks noChangeArrowheads="1"/>
          </p:cNvSpPr>
          <p:nvPr/>
        </p:nvSpPr>
        <p:spPr bwMode="auto">
          <a:xfrm>
            <a:off x="285750" y="6324600"/>
            <a:ext cx="824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000"/>
              <a:t>Source: Sentinel surveillance data reported by Ministry of Public Health, Thailand_cited in </a:t>
            </a:r>
            <a:r>
              <a:rPr lang="en-US" sz="1000">
                <a:hlinkClick r:id="rId3"/>
              </a:rPr>
              <a:t>WHO. (2009). </a:t>
            </a:r>
            <a:r>
              <a:rPr lang="en-US" sz="1000" i="1">
                <a:hlinkClick r:id="rId3"/>
              </a:rPr>
              <a:t>HIV/AIDS in the South-East Asia Region 2009.</a:t>
            </a:r>
            <a:endParaRPr lang="en-US" sz="1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D26EB0A-6F4E-4B61-84B0-E0B5EB03BA98}" type="slidenum">
              <a:rPr lang="th-TH"/>
              <a:pPr>
                <a:defRPr/>
              </a:pPr>
              <a:t>25</a:t>
            </a:fld>
            <a:endParaRPr lang="th-TH" dirty="0"/>
          </a:p>
        </p:txBody>
      </p:sp>
      <p:sp>
        <p:nvSpPr>
          <p:cNvPr id="47107"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 of HIV prevalence among IDUs, Bangkok,  1995 - 2009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457200" y="2564904"/>
          <a:ext cx="8229600" cy="3531096"/>
        </p:xfrm>
        <a:graphic>
          <a:graphicData uri="http://schemas.openxmlformats.org/drawingml/2006/chart">
            <c:chart xmlns:c="http://schemas.openxmlformats.org/drawingml/2006/chart" xmlns:r="http://schemas.openxmlformats.org/officeDocument/2006/relationships" r:id="rId2"/>
          </a:graphicData>
        </a:graphic>
      </p:graphicFrame>
      <p:sp>
        <p:nvSpPr>
          <p:cNvPr id="47109" name="Text Box 43"/>
          <p:cNvSpPr txBox="1">
            <a:spLocks noChangeArrowheads="1"/>
          </p:cNvSpPr>
          <p:nvPr/>
        </p:nvSpPr>
        <p:spPr bwMode="auto">
          <a:xfrm>
            <a:off x="0" y="6505575"/>
            <a:ext cx="807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Thailand_HIV Sentinel Surveillance (HSS) of BOE, DDC, 1995 - 2009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B9B4F1B-65BE-4795-B27C-924DB840ED50}" type="slidenum">
              <a:rPr lang="th-TH"/>
              <a:pPr>
                <a:defRPr/>
              </a:pPr>
              <a:t>26</a:t>
            </a:fld>
            <a:endParaRPr lang="th-TH" dirty="0"/>
          </a:p>
        </p:txBody>
      </p:sp>
      <p:sp>
        <p:nvSpPr>
          <p:cNvPr id="48131"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Trends in HIV prevalence among IDUs, selected sentinel sites, 2001 - 2009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457200" y="2564904"/>
          <a:ext cx="8229600" cy="3302496"/>
        </p:xfrm>
        <a:graphic>
          <a:graphicData uri="http://schemas.openxmlformats.org/drawingml/2006/chart">
            <c:chart xmlns:c="http://schemas.openxmlformats.org/drawingml/2006/chart" xmlns:r="http://schemas.openxmlformats.org/officeDocument/2006/relationships" r:id="rId2"/>
          </a:graphicData>
        </a:graphic>
      </p:graphicFrame>
      <p:sp>
        <p:nvSpPr>
          <p:cNvPr id="48133" name="Text Box 43"/>
          <p:cNvSpPr txBox="1">
            <a:spLocks noChangeArrowheads="1"/>
          </p:cNvSpPr>
          <p:nvPr/>
        </p:nvSpPr>
        <p:spPr bwMode="auto">
          <a:xfrm>
            <a:off x="0" y="6477000"/>
            <a:ext cx="853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Thailand_HIV Sentinel Surveillance (HSS) of BOE, DDC, 2001 - 2009 </a:t>
            </a:r>
          </a:p>
        </p:txBody>
      </p:sp>
      <p:sp>
        <p:nvSpPr>
          <p:cNvPr id="48134" name="TextBox 6"/>
          <p:cNvSpPr txBox="1">
            <a:spLocks noChangeArrowheads="1"/>
          </p:cNvSpPr>
          <p:nvPr/>
        </p:nvSpPr>
        <p:spPr bwMode="auto">
          <a:xfrm>
            <a:off x="1447800" y="6019800"/>
            <a:ext cx="5715000"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200" b="1">
                <a:cs typeface="Arial" charset="0"/>
              </a:rPr>
              <a:t>Sample size, 2009 :  Bkk= 126, Yala = 20, Lampang= 2, Samut Prakan =21 </a:t>
            </a:r>
            <a:endParaRPr lang="th-TH" sz="1200" b="1">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5F6C13-72D3-4504-99CE-A42D71A319B1}" type="slidenum">
              <a:rPr lang="th-TH"/>
              <a:pPr>
                <a:defRPr/>
              </a:pPr>
              <a:t>27</a:t>
            </a:fld>
            <a:endParaRPr lang="th-TH" dirty="0"/>
          </a:p>
        </p:txBody>
      </p:sp>
      <p:sp>
        <p:nvSpPr>
          <p:cNvPr id="49155"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IDUs, selected sentinel sites,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457200" y="2492896"/>
          <a:ext cx="8229600" cy="3289920"/>
        </p:xfrm>
        <a:graphic>
          <a:graphicData uri="http://schemas.openxmlformats.org/drawingml/2006/chart">
            <c:chart xmlns:c="http://schemas.openxmlformats.org/drawingml/2006/chart" xmlns:r="http://schemas.openxmlformats.org/officeDocument/2006/relationships" r:id="rId2"/>
          </a:graphicData>
        </a:graphic>
      </p:graphicFrame>
      <p:sp>
        <p:nvSpPr>
          <p:cNvPr id="49157" name="Text Box 43"/>
          <p:cNvSpPr txBox="1">
            <a:spLocks noChangeArrowheads="1"/>
          </p:cNvSpPr>
          <p:nvPr/>
        </p:nvSpPr>
        <p:spPr bwMode="auto">
          <a:xfrm>
            <a:off x="0" y="6477000"/>
            <a:ext cx="7620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HIV Sentinel Surveillance (HSS) of BOE, DDC, Thailand</a:t>
            </a:r>
          </a:p>
        </p:txBody>
      </p:sp>
      <p:sp>
        <p:nvSpPr>
          <p:cNvPr id="49158" name="TextBox 7"/>
          <p:cNvSpPr txBox="1">
            <a:spLocks noChangeArrowheads="1"/>
          </p:cNvSpPr>
          <p:nvPr/>
        </p:nvSpPr>
        <p:spPr bwMode="auto">
          <a:xfrm>
            <a:off x="1600200" y="6032500"/>
            <a:ext cx="5486400" cy="276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200" b="1">
                <a:cs typeface="Arial" charset="0"/>
              </a:rPr>
              <a:t>Sample size :  Bkk= 126, Yala = 20, Lampang= 2, Samut Prakan =21 </a:t>
            </a:r>
            <a:endParaRPr lang="th-TH" sz="1200" b="1">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A5873E5-0047-4973-8300-D743D806B99F}" type="slidenum">
              <a:rPr lang="th-TH"/>
              <a:pPr>
                <a:defRPr/>
              </a:pPr>
              <a:t>28</a:t>
            </a:fld>
            <a:endParaRPr lang="th-TH" dirty="0"/>
          </a:p>
        </p:txBody>
      </p:sp>
      <p:sp>
        <p:nvSpPr>
          <p:cNvPr id="50179"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Trends in HIV prevalence among MSM, selected sentinel sites, 2003 - 2009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539552" y="2564904"/>
          <a:ext cx="8229600" cy="3675112"/>
        </p:xfrm>
        <a:graphic>
          <a:graphicData uri="http://schemas.openxmlformats.org/drawingml/2006/chart">
            <c:chart xmlns:c="http://schemas.openxmlformats.org/drawingml/2006/chart" xmlns:r="http://schemas.openxmlformats.org/officeDocument/2006/relationships" r:id="rId2"/>
          </a:graphicData>
        </a:graphic>
      </p:graphicFrame>
      <p:sp>
        <p:nvSpPr>
          <p:cNvPr id="50181" name="Text Box 43"/>
          <p:cNvSpPr txBox="1">
            <a:spLocks noChangeArrowheads="1"/>
          </p:cNvSpPr>
          <p:nvPr/>
        </p:nvSpPr>
        <p:spPr bwMode="auto">
          <a:xfrm>
            <a:off x="179388" y="6477000"/>
            <a:ext cx="8126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Thailand_HIV Sentinel Surveillance (HSS) of BOE, DDC and TUC, 2003 - 2009 cited in</a:t>
            </a:r>
            <a:r>
              <a:rPr lang="en-US" sz="1000" b="1">
                <a:cs typeface="Arial" charset="0"/>
              </a:rPr>
              <a:t> </a:t>
            </a:r>
            <a:r>
              <a:rPr lang="en-US" sz="1000" u="sng">
                <a:cs typeface="Arial" charset="0"/>
                <a:hlinkClick r:id="rId4"/>
              </a:rPr>
              <a:t>National AIDS Prevention and Alleviation Committee Thailand. (2010). </a:t>
            </a:r>
            <a:r>
              <a:rPr lang="en-US" sz="1000" i="1" u="sng">
                <a:cs typeface="Arial" charset="0"/>
                <a:hlinkClick r:id="rId4"/>
              </a:rPr>
              <a:t>UNGASS Country Progress Report: Thailand.</a:t>
            </a:r>
            <a:endParaRPr lang="en-US" sz="100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9457999-16E0-4251-B11B-19B352FFA2CD}" type="slidenum">
              <a:rPr lang="th-TH"/>
              <a:pPr>
                <a:defRPr/>
              </a:pPr>
              <a:t>29</a:t>
            </a:fld>
            <a:endParaRPr lang="th-TH" dirty="0"/>
          </a:p>
        </p:txBody>
      </p:sp>
      <p:sp>
        <p:nvSpPr>
          <p:cNvPr id="51203"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 of HIV prevalence among pregnant women,     1991 - 2009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457200" y="2636912"/>
          <a:ext cx="8229600" cy="3459088"/>
        </p:xfrm>
        <a:graphic>
          <a:graphicData uri="http://schemas.openxmlformats.org/drawingml/2006/chart">
            <c:chart xmlns:c="http://schemas.openxmlformats.org/drawingml/2006/chart" xmlns:r="http://schemas.openxmlformats.org/officeDocument/2006/relationships" r:id="rId2"/>
          </a:graphicData>
        </a:graphic>
      </p:graphicFrame>
      <p:sp>
        <p:nvSpPr>
          <p:cNvPr id="51205" name="Text Box 43"/>
          <p:cNvSpPr txBox="1">
            <a:spLocks noChangeArrowheads="1"/>
          </p:cNvSpPr>
          <p:nvPr/>
        </p:nvSpPr>
        <p:spPr bwMode="auto">
          <a:xfrm>
            <a:off x="0" y="6477000"/>
            <a:ext cx="7924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Thailand_HIV Sentinel Surveillance (HSS) of BOE, DDC, 1991 - 2009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FBF50EB-40C9-4D57-B74C-AEE816E3E028}" type="slidenum">
              <a:rPr lang="th-TH"/>
              <a:pPr>
                <a:defRPr/>
              </a:pPr>
              <a:t>3</a:t>
            </a:fld>
            <a:endParaRPr lang="th-TH"/>
          </a:p>
        </p:txBody>
      </p:sp>
      <p:sp>
        <p:nvSpPr>
          <p:cNvPr id="24579" name="Title 3"/>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BASIC SOCIO-DEMOGRAPHIC INDICATORS</a:t>
            </a:r>
            <a:endParaRPr lang="th-TH" smtClean="0"/>
          </a:p>
        </p:txBody>
      </p:sp>
      <p:graphicFrame>
        <p:nvGraphicFramePr>
          <p:cNvPr id="7" name="Group 52"/>
          <p:cNvGraphicFramePr>
            <a:graphicFrameLocks noGrp="1"/>
          </p:cNvGraphicFramePr>
          <p:nvPr/>
        </p:nvGraphicFramePr>
        <p:xfrm>
          <a:off x="503238" y="2205038"/>
          <a:ext cx="8064500" cy="3311523"/>
        </p:xfrm>
        <a:graphic>
          <a:graphicData uri="http://schemas.openxmlformats.org/drawingml/2006/table">
            <a:tbl>
              <a:tblPr/>
              <a:tblGrid>
                <a:gridCol w="5629934"/>
                <a:gridCol w="2434566"/>
              </a:tblGrid>
              <a:tr h="27460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Total population (in thousands)</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68,139 (2010)</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2</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27324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Annual population growth rate</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0.5% (2010-2015)</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2</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60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Population aged 15-49 (thousands)</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37,383 (2008)</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6</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27324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Percentage of population in urban areas</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34% (2010)</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1</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460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Crude birth rate (births per 1,000 population)</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14.5 (2008)</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3</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27460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Under-5 mortality rate (per 1,000 live births)</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14 (2008)</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4</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324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Human development index (HDI) - Rank/Value</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92/0.654 (2010)</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5</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27460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Life expectancy at birth (years)</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69.3 (2010)</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5</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7324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Adult literacy rate</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93.5% (2005-2008)</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5</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27460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Ratio of girls to boys in primary and secondary education (%)</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103 (2008)</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3</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9635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it-IT"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GDP per capita (PPP, $US)</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7,995 (2009)</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3</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r>
              <a:tr h="274601">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Per capita total health expenditure (Int.$)</a:t>
                      </a:r>
                    </a:p>
                  </a:txBody>
                  <a:tcPr marL="71996" marR="71996" marT="35991" marB="35991"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ysClr val="windowText" lastClr="000000"/>
                          </a:solidFill>
                          <a:effectLst/>
                          <a:latin typeface="Arial" pitchFamily="34" charset="0"/>
                          <a:ea typeface="Times New Roman" pitchFamily="18" charset="0"/>
                          <a:cs typeface="Angsana New" pitchFamily="18" charset="-34"/>
                        </a:rPr>
                        <a:t>286 (2007)</a:t>
                      </a:r>
                      <a:r>
                        <a:rPr kumimoji="0" lang="en-US" sz="1400" b="1" i="0" u="none" strike="noStrike" cap="none" normalizeH="0" baseline="30000" dirty="0" smtClean="0">
                          <a:ln>
                            <a:noFill/>
                          </a:ln>
                          <a:solidFill>
                            <a:sysClr val="windowText" lastClr="000000"/>
                          </a:solidFill>
                          <a:effectLst/>
                          <a:latin typeface="Arial" pitchFamily="34" charset="0"/>
                          <a:ea typeface="Times New Roman" pitchFamily="18" charset="0"/>
                          <a:cs typeface="Angsana New" pitchFamily="18" charset="-34"/>
                        </a:rPr>
                        <a:t>4</a:t>
                      </a:r>
                    </a:p>
                  </a:txBody>
                  <a:tcPr marL="71996" marR="71996" marT="35991" marB="35991"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bl>
          </a:graphicData>
        </a:graphic>
      </p:graphicFrame>
      <p:sp>
        <p:nvSpPr>
          <p:cNvPr id="24605" name="Rectangle 2"/>
          <p:cNvSpPr>
            <a:spLocks noChangeArrowheads="1"/>
          </p:cNvSpPr>
          <p:nvPr/>
        </p:nvSpPr>
        <p:spPr bwMode="auto">
          <a:xfrm>
            <a:off x="250825" y="5995988"/>
            <a:ext cx="85693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t>Sources: 1.</a:t>
            </a:r>
            <a:r>
              <a:rPr lang="en-US" sz="1000" u="sng">
                <a:hlinkClick r:id="rId3"/>
              </a:rPr>
              <a:t>UNFPA. (2010). State of World Population 2010</a:t>
            </a:r>
            <a:r>
              <a:rPr lang="en-US" sz="1000"/>
              <a:t>, 2. </a:t>
            </a:r>
            <a:r>
              <a:rPr lang="en-GB" sz="1000" u="sng">
                <a:hlinkClick r:id="rId4"/>
              </a:rPr>
              <a:t>UN Statistics Division. (2010). </a:t>
            </a:r>
            <a:r>
              <a:rPr lang="en-GB" sz="1000" i="1" u="sng">
                <a:hlinkClick r:id="rId4"/>
              </a:rPr>
              <a:t>Social Indicators, </a:t>
            </a:r>
            <a:r>
              <a:rPr lang="en-US" sz="1000" i="1"/>
              <a:t> </a:t>
            </a:r>
            <a:r>
              <a:rPr lang="en-US" sz="1000"/>
              <a:t>3.</a:t>
            </a:r>
            <a:r>
              <a:rPr lang="en-US" sz="1000" u="sng">
                <a:hlinkClick r:id="rId5"/>
              </a:rPr>
              <a:t>Word Bank. World Data Bank: World Development Indicators &amp; Global Development Finance.   Retrieved January, 2011, from http://databank.worldbank.org/ddp/home.do?Step=12&amp;id=4&amp;CNO=2</a:t>
            </a:r>
            <a:r>
              <a:rPr lang="en-US" sz="1000"/>
              <a:t>,  4. </a:t>
            </a:r>
            <a:r>
              <a:rPr lang="en-US" sz="1000" u="sng">
                <a:hlinkClick r:id="rId6"/>
              </a:rPr>
              <a:t>WHO. (2010). </a:t>
            </a:r>
            <a:r>
              <a:rPr lang="en-US" sz="1000" i="1" u="sng">
                <a:hlinkClick r:id="rId6"/>
              </a:rPr>
              <a:t>World Health Statistics 2010</a:t>
            </a:r>
            <a:r>
              <a:rPr lang="en-US" sz="1000" i="1"/>
              <a:t>,  </a:t>
            </a:r>
            <a:r>
              <a:rPr lang="en-US" sz="1000"/>
              <a:t>5. </a:t>
            </a:r>
            <a:r>
              <a:rPr lang="en-US" sz="1000" u="sng">
                <a:hlinkClick r:id="rId7"/>
              </a:rPr>
              <a:t>UNDP. (2010). Human Development Report 2010</a:t>
            </a:r>
            <a:r>
              <a:rPr lang="en-US" sz="1000"/>
              <a:t>, and  6.  </a:t>
            </a:r>
            <a:r>
              <a:rPr lang="en-US" sz="1000" u="sng">
                <a:hlinkClick r:id="rId8"/>
              </a:rPr>
              <a:t> </a:t>
            </a:r>
            <a:r>
              <a:rPr lang="en-GB" sz="1000" u="sng">
                <a:hlinkClick r:id="rId8"/>
              </a:rPr>
              <a:t>UN Population Division. (2009). </a:t>
            </a:r>
            <a:r>
              <a:rPr lang="en-GB" sz="1000" i="1" u="sng">
                <a:hlinkClick r:id="rId8"/>
              </a:rPr>
              <a:t>World Population Prospects The 2008 Revision.</a:t>
            </a:r>
            <a:endParaRPr lang="en-US" sz="1000"/>
          </a:p>
          <a:p>
            <a:endParaRPr lang="en-US" sz="1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2C8871B-1535-4DC9-8DCF-04CE87AAF4A9}" type="slidenum">
              <a:rPr lang="th-TH"/>
              <a:pPr>
                <a:defRPr/>
              </a:pPr>
              <a:t>30</a:t>
            </a:fld>
            <a:endParaRPr lang="th-TH" dirty="0"/>
          </a:p>
        </p:txBody>
      </p:sp>
      <p:sp>
        <p:nvSpPr>
          <p:cNvPr id="52227"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pregnant women by region, 2009</a:t>
            </a:r>
            <a:br>
              <a:rPr lang="en-US" smtClean="0">
                <a:cs typeface="Cordia New" pitchFamily="34" charset="-34"/>
              </a:rPr>
            </a:br>
            <a:endParaRPr lang="en-US" smtClean="0">
              <a:cs typeface="Cordia New" pitchFamily="34" charset="-34"/>
            </a:endParaRPr>
          </a:p>
        </p:txBody>
      </p:sp>
      <p:graphicFrame>
        <p:nvGraphicFramePr>
          <p:cNvPr id="6" name="Content Placeholder 5"/>
          <p:cNvGraphicFramePr>
            <a:graphicFrameLocks/>
          </p:cNvGraphicFramePr>
          <p:nvPr/>
        </p:nvGraphicFramePr>
        <p:xfrm>
          <a:off x="971600" y="2492896"/>
          <a:ext cx="7239000" cy="3518520"/>
        </p:xfrm>
        <a:graphic>
          <a:graphicData uri="http://schemas.openxmlformats.org/drawingml/2006/chart">
            <c:chart xmlns:c="http://schemas.openxmlformats.org/drawingml/2006/chart" xmlns:r="http://schemas.openxmlformats.org/officeDocument/2006/relationships" r:id="rId2"/>
          </a:graphicData>
        </a:graphic>
      </p:graphicFrame>
      <p:sp>
        <p:nvSpPr>
          <p:cNvPr id="52229" name="Text Box 43"/>
          <p:cNvSpPr txBox="1">
            <a:spLocks noChangeArrowheads="1"/>
          </p:cNvSpPr>
          <p:nvPr/>
        </p:nvSpPr>
        <p:spPr bwMode="auto">
          <a:xfrm>
            <a:off x="0" y="6324600"/>
            <a:ext cx="8382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HIV Sentinel Surveillance (HSS) of BOE, DDC, Thailand, cited in </a:t>
            </a:r>
            <a:r>
              <a:rPr lang="en-US" sz="1000" u="sng">
                <a:cs typeface="Arial" charset="0"/>
                <a:hlinkClick r:id="rId3"/>
              </a:rPr>
              <a:t>National AIDS Prevention and Alleviation Committee Thailand. (2010). </a:t>
            </a:r>
            <a:r>
              <a:rPr lang="en-US" sz="1000" i="1" u="sng">
                <a:cs typeface="Arial" charset="0"/>
                <a:hlinkClick r:id="rId3"/>
              </a:rPr>
              <a:t>UNGASS Country Progress Report: Thailand.</a:t>
            </a:r>
            <a:endParaRPr lang="en-US" sz="1000">
              <a:cs typeface="Arial" charset="0"/>
            </a:endParaRPr>
          </a:p>
          <a:p>
            <a:pPr eaLnBrk="1" hangingPunct="1">
              <a:spcBef>
                <a:spcPct val="50000"/>
              </a:spcBef>
            </a:pPr>
            <a:endParaRPr lang="en-US" sz="100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50A6D5A-5D14-42E4-87F3-EAE4B49F7CE6}" type="slidenum">
              <a:rPr lang="th-TH"/>
              <a:pPr>
                <a:defRPr/>
              </a:pPr>
              <a:t>31</a:t>
            </a:fld>
            <a:endParaRPr lang="th-TH" dirty="0"/>
          </a:p>
        </p:txBody>
      </p:sp>
      <p:sp>
        <p:nvSpPr>
          <p:cNvPr id="53251"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pregnant women, selected sentinel sites,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457200" y="2564904"/>
          <a:ext cx="8229600" cy="3531096"/>
        </p:xfrm>
        <a:graphic>
          <a:graphicData uri="http://schemas.openxmlformats.org/drawingml/2006/chart">
            <c:chart xmlns:c="http://schemas.openxmlformats.org/drawingml/2006/chart" xmlns:r="http://schemas.openxmlformats.org/officeDocument/2006/relationships" r:id="rId2"/>
          </a:graphicData>
        </a:graphic>
      </p:graphicFrame>
      <p:sp>
        <p:nvSpPr>
          <p:cNvPr id="53253" name="Text Box 43"/>
          <p:cNvSpPr txBox="1">
            <a:spLocks noChangeArrowheads="1"/>
          </p:cNvSpPr>
          <p:nvPr/>
        </p:nvSpPr>
        <p:spPr bwMode="auto">
          <a:xfrm>
            <a:off x="0" y="6505575"/>
            <a:ext cx="5486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HIV Sentinel Surveillance (HSS) of BOE, DDC, Thailand, 2009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5F8FBFB-9EC4-4337-99C3-3606A3BEEAC4}" type="slidenum">
              <a:rPr lang="th-TH"/>
              <a:pPr>
                <a:defRPr/>
              </a:pPr>
              <a:t>32</a:t>
            </a:fld>
            <a:endParaRPr lang="th-TH" dirty="0"/>
          </a:p>
        </p:txBody>
      </p:sp>
      <p:sp>
        <p:nvSpPr>
          <p:cNvPr id="54275"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Trends in HIV prevalence among pregnant women, selected sentinel sites, 2001 - 2009</a:t>
            </a:r>
            <a:br>
              <a:rPr lang="en-US" smtClean="0">
                <a:cs typeface="Cordia New" pitchFamily="34" charset="-34"/>
              </a:rPr>
            </a:br>
            <a:endParaRPr lang="en-US" smtClean="0">
              <a:cs typeface="Cordia New" pitchFamily="34" charset="-34"/>
            </a:endParaRPr>
          </a:p>
        </p:txBody>
      </p:sp>
      <p:graphicFrame>
        <p:nvGraphicFramePr>
          <p:cNvPr id="5" name="Content Placeholder 5"/>
          <p:cNvGraphicFramePr>
            <a:graphicFrameLocks/>
          </p:cNvGraphicFramePr>
          <p:nvPr/>
        </p:nvGraphicFramePr>
        <p:xfrm>
          <a:off x="457200" y="2492896"/>
          <a:ext cx="8077200" cy="3603104"/>
        </p:xfrm>
        <a:graphic>
          <a:graphicData uri="http://schemas.openxmlformats.org/drawingml/2006/chart">
            <c:chart xmlns:c="http://schemas.openxmlformats.org/drawingml/2006/chart" xmlns:r="http://schemas.openxmlformats.org/officeDocument/2006/relationships" r:id="rId2"/>
          </a:graphicData>
        </a:graphic>
      </p:graphicFrame>
      <p:sp>
        <p:nvSpPr>
          <p:cNvPr id="54277" name="Text Box 43"/>
          <p:cNvSpPr txBox="1">
            <a:spLocks noChangeArrowheads="1"/>
          </p:cNvSpPr>
          <p:nvPr/>
        </p:nvSpPr>
        <p:spPr bwMode="auto">
          <a:xfrm>
            <a:off x="0" y="6477000"/>
            <a:ext cx="6019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Thailand_HIV Sentinel Surveillance (HSS) of BOE, DDC, 2001 - 2009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3E2F8C1-3C4B-47C4-B3F3-746CBDB76725}" type="slidenum">
              <a:rPr lang="th-TH"/>
              <a:pPr>
                <a:defRPr/>
              </a:pPr>
              <a:t>33</a:t>
            </a:fld>
            <a:endParaRPr lang="th-TH" dirty="0"/>
          </a:p>
        </p:txBody>
      </p:sp>
      <p:sp>
        <p:nvSpPr>
          <p:cNvPr id="55299"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Trends in HIV prevalence among young people (15 -24) and pregnant women, 2003 - 2009</a:t>
            </a:r>
            <a:br>
              <a:rPr lang="en-US" smtClean="0">
                <a:cs typeface="Cordia New" pitchFamily="34" charset="-34"/>
              </a:rPr>
            </a:br>
            <a:endParaRPr lang="en-US" smtClean="0">
              <a:cs typeface="Cordia New" pitchFamily="34" charset="-34"/>
            </a:endParaRPr>
          </a:p>
        </p:txBody>
      </p:sp>
      <p:graphicFrame>
        <p:nvGraphicFramePr>
          <p:cNvPr id="5" name="Content Placeholder 7"/>
          <p:cNvGraphicFramePr>
            <a:graphicFrameLocks/>
          </p:cNvGraphicFramePr>
          <p:nvPr/>
        </p:nvGraphicFramePr>
        <p:xfrm>
          <a:off x="755576" y="2636912"/>
          <a:ext cx="7543800" cy="3298304"/>
        </p:xfrm>
        <a:graphic>
          <a:graphicData uri="http://schemas.openxmlformats.org/drawingml/2006/chart">
            <c:chart xmlns:c="http://schemas.openxmlformats.org/drawingml/2006/chart" xmlns:r="http://schemas.openxmlformats.org/officeDocument/2006/relationships" r:id="rId2"/>
          </a:graphicData>
        </a:graphic>
      </p:graphicFrame>
      <p:sp>
        <p:nvSpPr>
          <p:cNvPr id="55301" name="Text Box 43"/>
          <p:cNvSpPr txBox="1">
            <a:spLocks noChangeArrowheads="1"/>
          </p:cNvSpPr>
          <p:nvPr/>
        </p:nvSpPr>
        <p:spPr bwMode="auto">
          <a:xfrm>
            <a:off x="0" y="6383338"/>
            <a:ext cx="8610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a:cs typeface="Arial" charset="0"/>
              </a:rPr>
              <a:t>Thailand, HIV Sentinel Surveillance (HSS) of BOE, DDC, 2003 – 2009 cited in </a:t>
            </a:r>
            <a:r>
              <a:rPr lang="en-US" sz="1000" u="sng">
                <a:cs typeface="Arial" charset="0"/>
                <a:hlinkClick r:id="rId4"/>
              </a:rPr>
              <a:t>National AIDS Prevention and Alleviation Committee Thailand. (2010). </a:t>
            </a:r>
            <a:r>
              <a:rPr lang="en-US" sz="1000" i="1" u="sng">
                <a:cs typeface="Arial" charset="0"/>
                <a:hlinkClick r:id="rId4"/>
              </a:rPr>
              <a:t>UNGASS Country Progress Report: Thailand.</a:t>
            </a:r>
            <a:endParaRPr lang="en-US" sz="1000">
              <a:cs typeface="Arial" charset="0"/>
            </a:endParaRPr>
          </a:p>
          <a:p>
            <a:pPr eaLnBrk="1" hangingPunct="1">
              <a:spcBef>
                <a:spcPct val="50000"/>
              </a:spcBef>
            </a:pPr>
            <a:endParaRPr lang="en-US" sz="100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xfrm>
            <a:off x="225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C00000"/>
                </a:solidFill>
                <a:cs typeface="Cordia New" pitchFamily="34" charset="-34"/>
              </a:rPr>
              <a:t>Archives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bwMode="auto">
          <a:xfrm>
            <a:off x="225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smtClean="0">
                <a:cs typeface="Cordia New" pitchFamily="34" charset="-34"/>
              </a:rPr>
              <a:t>HIV prevalence and </a:t>
            </a:r>
            <a:br>
              <a:rPr lang="en-US" sz="5400" smtClean="0">
                <a:cs typeface="Cordia New" pitchFamily="34" charset="-34"/>
              </a:rPr>
            </a:br>
            <a:r>
              <a:rPr lang="en-US" sz="5400" smtClean="0">
                <a:cs typeface="Cordia New" pitchFamily="34" charset="-34"/>
              </a:rPr>
              <a:t>epidemiological status </a:t>
            </a:r>
            <a:endParaRPr lang="en-US" smtClean="0">
              <a:cs typeface="Cordia New" pitchFamily="34" charset="-34"/>
            </a:endParaRPr>
          </a:p>
        </p:txBody>
      </p:sp>
      <p:pic>
        <p:nvPicPr>
          <p:cNvPr id="983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00" y="404813"/>
            <a:ext cx="3414713"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C4B9CC-4104-4A70-B24A-BDF1273F54D1}" type="slidenum">
              <a:rPr lang="th-TH"/>
              <a:pPr>
                <a:defRPr/>
              </a:pPr>
              <a:t>36</a:t>
            </a:fld>
            <a:endParaRPr lang="th-TH" dirty="0"/>
          </a:p>
        </p:txBody>
      </p:sp>
      <p:sp>
        <p:nvSpPr>
          <p:cNvPr id="99331"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IDUs,1990-2004</a:t>
            </a:r>
            <a:br>
              <a:rPr lang="en-US" smtClean="0">
                <a:cs typeface="Cordia New" pitchFamily="34" charset="-34"/>
              </a:rPr>
            </a:br>
            <a:r>
              <a:rPr lang="en-US" smtClean="0">
                <a:cs typeface="Cordia New" pitchFamily="34" charset="-34"/>
              </a:rPr>
              <a:t> </a:t>
            </a:r>
          </a:p>
        </p:txBody>
      </p:sp>
      <p:sp>
        <p:nvSpPr>
          <p:cNvPr id="99332" name="Text Box 116"/>
          <p:cNvSpPr txBox="1">
            <a:spLocks noChangeArrowheads="1"/>
          </p:cNvSpPr>
          <p:nvPr/>
        </p:nvSpPr>
        <p:spPr bwMode="auto">
          <a:xfrm>
            <a:off x="0" y="6477000"/>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2"/>
              </a:rPr>
              <a:t>www.aidsdatahub.org</a:t>
            </a:r>
            <a:r>
              <a:rPr lang="en-US" sz="1000">
                <a:solidFill>
                  <a:srgbClr val="000000"/>
                </a:solidFill>
                <a:cs typeface="Arial" charset="0"/>
              </a:rPr>
              <a:t>  based on </a:t>
            </a:r>
            <a:r>
              <a:rPr lang="en-US" sz="1000">
                <a:cs typeface="Arial" charset="0"/>
                <a:hlinkClick r:id="rId3"/>
              </a:rPr>
              <a:t>European Union, WHO, UNICEF, et al. (2006). </a:t>
            </a:r>
            <a:r>
              <a:rPr lang="en-US" sz="1000" i="1">
                <a:cs typeface="Arial" charset="0"/>
                <a:hlinkClick r:id="rId3"/>
              </a:rPr>
              <a:t>Thailand: Epidemiological Fact Sheet on HIV/AIDS and Sexually Transmitted Infections- 2006 Update </a:t>
            </a:r>
            <a:endParaRPr lang="en-US" sz="1000" i="1">
              <a:cs typeface="Arial" charset="0"/>
            </a:endParaRPr>
          </a:p>
          <a:p>
            <a:pPr eaLnBrk="1" hangingPunct="1">
              <a:spcBef>
                <a:spcPct val="50000"/>
              </a:spcBef>
            </a:pPr>
            <a:endParaRPr lang="en-US" sz="1000">
              <a:cs typeface="Arial" charset="0"/>
            </a:endParaRPr>
          </a:p>
        </p:txBody>
      </p:sp>
      <p:sp>
        <p:nvSpPr>
          <p:cNvPr id="99333" name="Rectangle 5"/>
          <p:cNvSpPr>
            <a:spLocks noChangeArrowheads="1"/>
          </p:cNvSpPr>
          <p:nvPr/>
        </p:nvSpPr>
        <p:spPr bwMode="auto">
          <a:xfrm>
            <a:off x="457200" y="1989138"/>
            <a:ext cx="821055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a:p>
        </p:txBody>
      </p:sp>
      <p:sp>
        <p:nvSpPr>
          <p:cNvPr id="99334" name="AutoShape 119"/>
          <p:cNvSpPr>
            <a:spLocks noChangeAspect="1" noChangeArrowheads="1" noTextEdit="1"/>
          </p:cNvSpPr>
          <p:nvPr/>
        </p:nvSpPr>
        <p:spPr bwMode="auto">
          <a:xfrm>
            <a:off x="457200" y="2378075"/>
            <a:ext cx="784860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9335" name="Line 121"/>
          <p:cNvSpPr>
            <a:spLocks noChangeShapeType="1"/>
          </p:cNvSpPr>
          <p:nvPr/>
        </p:nvSpPr>
        <p:spPr bwMode="auto">
          <a:xfrm>
            <a:off x="841375" y="2536825"/>
            <a:ext cx="1588" cy="3371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6" name="Line 122"/>
          <p:cNvSpPr>
            <a:spLocks noChangeShapeType="1"/>
          </p:cNvSpPr>
          <p:nvPr/>
        </p:nvSpPr>
        <p:spPr bwMode="auto">
          <a:xfrm>
            <a:off x="792163" y="5908675"/>
            <a:ext cx="984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7" name="Line 123"/>
          <p:cNvSpPr>
            <a:spLocks noChangeShapeType="1"/>
          </p:cNvSpPr>
          <p:nvPr/>
        </p:nvSpPr>
        <p:spPr bwMode="auto">
          <a:xfrm>
            <a:off x="792163" y="4222750"/>
            <a:ext cx="984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8" name="Line 124"/>
          <p:cNvSpPr>
            <a:spLocks noChangeShapeType="1"/>
          </p:cNvSpPr>
          <p:nvPr/>
        </p:nvSpPr>
        <p:spPr bwMode="auto">
          <a:xfrm>
            <a:off x="792163" y="2536825"/>
            <a:ext cx="984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9" name="Line 125"/>
          <p:cNvSpPr>
            <a:spLocks noChangeShapeType="1"/>
          </p:cNvSpPr>
          <p:nvPr/>
        </p:nvSpPr>
        <p:spPr bwMode="auto">
          <a:xfrm>
            <a:off x="841375" y="5908675"/>
            <a:ext cx="69818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0" name="Line 126"/>
          <p:cNvSpPr>
            <a:spLocks noChangeShapeType="1"/>
          </p:cNvSpPr>
          <p:nvPr/>
        </p:nvSpPr>
        <p:spPr bwMode="auto">
          <a:xfrm flipV="1">
            <a:off x="841375"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1" name="Line 127"/>
          <p:cNvSpPr>
            <a:spLocks noChangeShapeType="1"/>
          </p:cNvSpPr>
          <p:nvPr/>
        </p:nvSpPr>
        <p:spPr bwMode="auto">
          <a:xfrm flipV="1">
            <a:off x="1304925"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2" name="Line 128"/>
          <p:cNvSpPr>
            <a:spLocks noChangeShapeType="1"/>
          </p:cNvSpPr>
          <p:nvPr/>
        </p:nvSpPr>
        <p:spPr bwMode="auto">
          <a:xfrm flipV="1">
            <a:off x="1768475"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3" name="Line 129"/>
          <p:cNvSpPr>
            <a:spLocks noChangeShapeType="1"/>
          </p:cNvSpPr>
          <p:nvPr/>
        </p:nvSpPr>
        <p:spPr bwMode="auto">
          <a:xfrm flipV="1">
            <a:off x="2241550"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4" name="Line 130"/>
          <p:cNvSpPr>
            <a:spLocks noChangeShapeType="1"/>
          </p:cNvSpPr>
          <p:nvPr/>
        </p:nvSpPr>
        <p:spPr bwMode="auto">
          <a:xfrm flipV="1">
            <a:off x="2705100"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5" name="Line 131"/>
          <p:cNvSpPr>
            <a:spLocks noChangeShapeType="1"/>
          </p:cNvSpPr>
          <p:nvPr/>
        </p:nvSpPr>
        <p:spPr bwMode="auto">
          <a:xfrm flipV="1">
            <a:off x="3168650"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6" name="Line 132"/>
          <p:cNvSpPr>
            <a:spLocks noChangeShapeType="1"/>
          </p:cNvSpPr>
          <p:nvPr/>
        </p:nvSpPr>
        <p:spPr bwMode="auto">
          <a:xfrm flipV="1">
            <a:off x="3632200"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7" name="Line 133"/>
          <p:cNvSpPr>
            <a:spLocks noChangeShapeType="1"/>
          </p:cNvSpPr>
          <p:nvPr/>
        </p:nvSpPr>
        <p:spPr bwMode="auto">
          <a:xfrm flipV="1">
            <a:off x="4095750"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8" name="Line 134"/>
          <p:cNvSpPr>
            <a:spLocks noChangeShapeType="1"/>
          </p:cNvSpPr>
          <p:nvPr/>
        </p:nvSpPr>
        <p:spPr bwMode="auto">
          <a:xfrm flipV="1">
            <a:off x="4568825"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49" name="Line 135"/>
          <p:cNvSpPr>
            <a:spLocks noChangeShapeType="1"/>
          </p:cNvSpPr>
          <p:nvPr/>
        </p:nvSpPr>
        <p:spPr bwMode="auto">
          <a:xfrm flipV="1">
            <a:off x="5032375"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0" name="Line 136"/>
          <p:cNvSpPr>
            <a:spLocks noChangeShapeType="1"/>
          </p:cNvSpPr>
          <p:nvPr/>
        </p:nvSpPr>
        <p:spPr bwMode="auto">
          <a:xfrm flipV="1">
            <a:off x="5495925"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1" name="Line 137"/>
          <p:cNvSpPr>
            <a:spLocks noChangeShapeType="1"/>
          </p:cNvSpPr>
          <p:nvPr/>
        </p:nvSpPr>
        <p:spPr bwMode="auto">
          <a:xfrm flipV="1">
            <a:off x="5959475"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2" name="Line 138"/>
          <p:cNvSpPr>
            <a:spLocks noChangeShapeType="1"/>
          </p:cNvSpPr>
          <p:nvPr/>
        </p:nvSpPr>
        <p:spPr bwMode="auto">
          <a:xfrm flipV="1">
            <a:off x="6423025"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3" name="Line 139"/>
          <p:cNvSpPr>
            <a:spLocks noChangeShapeType="1"/>
          </p:cNvSpPr>
          <p:nvPr/>
        </p:nvSpPr>
        <p:spPr bwMode="auto">
          <a:xfrm flipV="1">
            <a:off x="6896100"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4" name="Line 140"/>
          <p:cNvSpPr>
            <a:spLocks noChangeShapeType="1"/>
          </p:cNvSpPr>
          <p:nvPr/>
        </p:nvSpPr>
        <p:spPr bwMode="auto">
          <a:xfrm flipV="1">
            <a:off x="7359650"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5" name="Line 141"/>
          <p:cNvSpPr>
            <a:spLocks noChangeShapeType="1"/>
          </p:cNvSpPr>
          <p:nvPr/>
        </p:nvSpPr>
        <p:spPr bwMode="auto">
          <a:xfrm flipV="1">
            <a:off x="7823200" y="5867400"/>
            <a:ext cx="1588" cy="841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6" name="Freeform 142"/>
          <p:cNvSpPr>
            <a:spLocks/>
          </p:cNvSpPr>
          <p:nvPr/>
        </p:nvSpPr>
        <p:spPr bwMode="auto">
          <a:xfrm>
            <a:off x="1077913" y="2889250"/>
            <a:ext cx="6508750" cy="1719263"/>
          </a:xfrm>
          <a:custGeom>
            <a:avLst/>
            <a:gdLst>
              <a:gd name="T0" fmla="*/ 0 w 660"/>
              <a:gd name="T1" fmla="*/ 2147483647 h 205"/>
              <a:gd name="T2" fmla="*/ 2147483647 w 660"/>
              <a:gd name="T3" fmla="*/ 2147483647 h 205"/>
              <a:gd name="T4" fmla="*/ 2147483647 w 660"/>
              <a:gd name="T5" fmla="*/ 2147483647 h 205"/>
              <a:gd name="T6" fmla="*/ 2147483647 w 660"/>
              <a:gd name="T7" fmla="*/ 2147483647 h 205"/>
              <a:gd name="T8" fmla="*/ 2147483647 w 660"/>
              <a:gd name="T9" fmla="*/ 2147483647 h 205"/>
              <a:gd name="T10" fmla="*/ 2147483647 w 660"/>
              <a:gd name="T11" fmla="*/ 2147483647 h 205"/>
              <a:gd name="T12" fmla="*/ 2147483647 w 660"/>
              <a:gd name="T13" fmla="*/ 2147483647 h 205"/>
              <a:gd name="T14" fmla="*/ 2147483647 w 660"/>
              <a:gd name="T15" fmla="*/ 2147483647 h 205"/>
              <a:gd name="T16" fmla="*/ 2147483647 w 660"/>
              <a:gd name="T17" fmla="*/ 2147483647 h 205"/>
              <a:gd name="T18" fmla="*/ 2147483647 w 660"/>
              <a:gd name="T19" fmla="*/ 2147483647 h 205"/>
              <a:gd name="T20" fmla="*/ 2147483647 w 660"/>
              <a:gd name="T21" fmla="*/ 2147483647 h 205"/>
              <a:gd name="T22" fmla="*/ 2147483647 w 660"/>
              <a:gd name="T23" fmla="*/ 2147483647 h 205"/>
              <a:gd name="T24" fmla="*/ 2147483647 w 660"/>
              <a:gd name="T25" fmla="*/ 0 h 205"/>
              <a:gd name="T26" fmla="*/ 2147483647 w 660"/>
              <a:gd name="T27" fmla="*/ 2147483647 h 205"/>
              <a:gd name="T28" fmla="*/ 2147483647 w 660"/>
              <a:gd name="T29" fmla="*/ 2147483647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0"/>
              <a:gd name="T46" fmla="*/ 0 h 205"/>
              <a:gd name="T47" fmla="*/ 660 w 660"/>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0" h="205">
                <a:moveTo>
                  <a:pt x="0" y="114"/>
                </a:moveTo>
                <a:lnTo>
                  <a:pt x="47" y="59"/>
                </a:lnTo>
                <a:lnTo>
                  <a:pt x="94" y="85"/>
                </a:lnTo>
                <a:lnTo>
                  <a:pt x="141" y="205"/>
                </a:lnTo>
                <a:lnTo>
                  <a:pt x="188" y="109"/>
                </a:lnTo>
                <a:lnTo>
                  <a:pt x="236" y="150"/>
                </a:lnTo>
                <a:lnTo>
                  <a:pt x="283" y="150"/>
                </a:lnTo>
                <a:lnTo>
                  <a:pt x="330" y="138"/>
                </a:lnTo>
                <a:lnTo>
                  <a:pt x="377" y="107"/>
                </a:lnTo>
                <a:lnTo>
                  <a:pt x="424" y="86"/>
                </a:lnTo>
                <a:lnTo>
                  <a:pt x="472" y="95"/>
                </a:lnTo>
                <a:lnTo>
                  <a:pt x="519" y="40"/>
                </a:lnTo>
                <a:lnTo>
                  <a:pt x="566" y="0"/>
                </a:lnTo>
                <a:lnTo>
                  <a:pt x="613" y="12"/>
                </a:lnTo>
                <a:lnTo>
                  <a:pt x="660" y="105"/>
                </a:lnTo>
              </a:path>
            </a:pathLst>
          </a:custGeom>
          <a:noFill/>
          <a:ln w="190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7" name="Freeform 143"/>
          <p:cNvSpPr>
            <a:spLocks/>
          </p:cNvSpPr>
          <p:nvPr/>
        </p:nvSpPr>
        <p:spPr bwMode="auto">
          <a:xfrm>
            <a:off x="1077913" y="5849938"/>
            <a:ext cx="6508750" cy="1587"/>
          </a:xfrm>
          <a:custGeom>
            <a:avLst/>
            <a:gdLst>
              <a:gd name="T0" fmla="*/ 0 w 660"/>
              <a:gd name="T1" fmla="*/ 0 h 1587"/>
              <a:gd name="T2" fmla="*/ 2147483647 w 660"/>
              <a:gd name="T3" fmla="*/ 0 h 1587"/>
              <a:gd name="T4" fmla="*/ 2147483647 w 660"/>
              <a:gd name="T5" fmla="*/ 0 h 1587"/>
              <a:gd name="T6" fmla="*/ 2147483647 w 660"/>
              <a:gd name="T7" fmla="*/ 0 h 1587"/>
              <a:gd name="T8" fmla="*/ 2147483647 w 660"/>
              <a:gd name="T9" fmla="*/ 0 h 1587"/>
              <a:gd name="T10" fmla="*/ 2147483647 w 660"/>
              <a:gd name="T11" fmla="*/ 0 h 1587"/>
              <a:gd name="T12" fmla="*/ 2147483647 w 660"/>
              <a:gd name="T13" fmla="*/ 0 h 1587"/>
              <a:gd name="T14" fmla="*/ 2147483647 w 660"/>
              <a:gd name="T15" fmla="*/ 0 h 1587"/>
              <a:gd name="T16" fmla="*/ 2147483647 w 660"/>
              <a:gd name="T17" fmla="*/ 0 h 1587"/>
              <a:gd name="T18" fmla="*/ 2147483647 w 660"/>
              <a:gd name="T19" fmla="*/ 0 h 1587"/>
              <a:gd name="T20" fmla="*/ 2147483647 w 660"/>
              <a:gd name="T21" fmla="*/ 0 h 1587"/>
              <a:gd name="T22" fmla="*/ 2147483647 w 660"/>
              <a:gd name="T23" fmla="*/ 0 h 1587"/>
              <a:gd name="T24" fmla="*/ 2147483647 w 660"/>
              <a:gd name="T25" fmla="*/ 0 h 1587"/>
              <a:gd name="T26" fmla="*/ 2147483647 w 660"/>
              <a:gd name="T27" fmla="*/ 0 h 1587"/>
              <a:gd name="T28" fmla="*/ 2147483647 w 660"/>
              <a:gd name="T29" fmla="*/ 0 h 15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0"/>
              <a:gd name="T46" fmla="*/ 0 h 1587"/>
              <a:gd name="T47" fmla="*/ 660 w 660"/>
              <a:gd name="T48" fmla="*/ 1587 h 15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0" h="1587">
                <a:moveTo>
                  <a:pt x="0" y="0"/>
                </a:moveTo>
                <a:lnTo>
                  <a:pt x="47" y="0"/>
                </a:lnTo>
                <a:lnTo>
                  <a:pt x="94" y="0"/>
                </a:lnTo>
                <a:lnTo>
                  <a:pt x="141" y="0"/>
                </a:lnTo>
                <a:lnTo>
                  <a:pt x="188" y="0"/>
                </a:lnTo>
                <a:lnTo>
                  <a:pt x="236" y="0"/>
                </a:lnTo>
                <a:lnTo>
                  <a:pt x="283" y="0"/>
                </a:lnTo>
                <a:lnTo>
                  <a:pt x="330" y="0"/>
                </a:lnTo>
                <a:lnTo>
                  <a:pt x="377" y="0"/>
                </a:lnTo>
                <a:lnTo>
                  <a:pt x="424" y="0"/>
                </a:lnTo>
                <a:lnTo>
                  <a:pt x="472" y="0"/>
                </a:lnTo>
                <a:lnTo>
                  <a:pt x="519" y="0"/>
                </a:lnTo>
                <a:lnTo>
                  <a:pt x="566" y="0"/>
                </a:lnTo>
                <a:lnTo>
                  <a:pt x="613" y="0"/>
                </a:lnTo>
                <a:lnTo>
                  <a:pt x="66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8" name="Oval 144"/>
          <p:cNvSpPr>
            <a:spLocks noChangeArrowheads="1"/>
          </p:cNvSpPr>
          <p:nvPr/>
        </p:nvSpPr>
        <p:spPr bwMode="auto">
          <a:xfrm>
            <a:off x="1028700" y="3803650"/>
            <a:ext cx="88900" cy="76200"/>
          </a:xfrm>
          <a:prstGeom prst="ellipse">
            <a:avLst/>
          </a:prstGeom>
          <a:solidFill>
            <a:srgbClr val="3366FF"/>
          </a:solidFill>
          <a:ln w="9525">
            <a:solidFill>
              <a:srgbClr val="3366FF"/>
            </a:solidFill>
            <a:round/>
            <a:headEnd/>
            <a:tailEnd/>
          </a:ln>
        </p:spPr>
        <p:txBody>
          <a:bodyPr/>
          <a:lstStyle/>
          <a:p>
            <a:endParaRPr lang="en-US" sz="1100"/>
          </a:p>
        </p:txBody>
      </p:sp>
      <p:sp>
        <p:nvSpPr>
          <p:cNvPr id="99359" name="Oval 145"/>
          <p:cNvSpPr>
            <a:spLocks noChangeArrowheads="1"/>
          </p:cNvSpPr>
          <p:nvPr/>
        </p:nvSpPr>
        <p:spPr bwMode="auto">
          <a:xfrm>
            <a:off x="1492250" y="3341688"/>
            <a:ext cx="88900" cy="76200"/>
          </a:xfrm>
          <a:prstGeom prst="ellipse">
            <a:avLst/>
          </a:prstGeom>
          <a:solidFill>
            <a:srgbClr val="3366FF"/>
          </a:solidFill>
          <a:ln w="9525">
            <a:solidFill>
              <a:srgbClr val="3366FF"/>
            </a:solidFill>
            <a:round/>
            <a:headEnd/>
            <a:tailEnd/>
          </a:ln>
        </p:spPr>
        <p:txBody>
          <a:bodyPr/>
          <a:lstStyle/>
          <a:p>
            <a:endParaRPr lang="en-US" sz="1100"/>
          </a:p>
        </p:txBody>
      </p:sp>
      <p:sp>
        <p:nvSpPr>
          <p:cNvPr id="99360" name="Oval 146"/>
          <p:cNvSpPr>
            <a:spLocks noChangeArrowheads="1"/>
          </p:cNvSpPr>
          <p:nvPr/>
        </p:nvSpPr>
        <p:spPr bwMode="auto">
          <a:xfrm>
            <a:off x="1955800" y="3560763"/>
            <a:ext cx="88900" cy="76200"/>
          </a:xfrm>
          <a:prstGeom prst="ellipse">
            <a:avLst/>
          </a:prstGeom>
          <a:solidFill>
            <a:srgbClr val="3366FF"/>
          </a:solidFill>
          <a:ln w="9525">
            <a:solidFill>
              <a:srgbClr val="3366FF"/>
            </a:solidFill>
            <a:round/>
            <a:headEnd/>
            <a:tailEnd/>
          </a:ln>
        </p:spPr>
        <p:txBody>
          <a:bodyPr/>
          <a:lstStyle/>
          <a:p>
            <a:endParaRPr lang="en-US" sz="1100"/>
          </a:p>
        </p:txBody>
      </p:sp>
      <p:sp>
        <p:nvSpPr>
          <p:cNvPr id="99361" name="Oval 147"/>
          <p:cNvSpPr>
            <a:spLocks noChangeArrowheads="1"/>
          </p:cNvSpPr>
          <p:nvPr/>
        </p:nvSpPr>
        <p:spPr bwMode="auto">
          <a:xfrm>
            <a:off x="2419350" y="4567238"/>
            <a:ext cx="88900" cy="74612"/>
          </a:xfrm>
          <a:prstGeom prst="ellipse">
            <a:avLst/>
          </a:prstGeom>
          <a:solidFill>
            <a:srgbClr val="3366FF"/>
          </a:solidFill>
          <a:ln w="9525">
            <a:solidFill>
              <a:srgbClr val="3366FF"/>
            </a:solidFill>
            <a:round/>
            <a:headEnd/>
            <a:tailEnd/>
          </a:ln>
        </p:spPr>
        <p:txBody>
          <a:bodyPr/>
          <a:lstStyle/>
          <a:p>
            <a:endParaRPr lang="en-US" sz="1100"/>
          </a:p>
        </p:txBody>
      </p:sp>
      <p:sp>
        <p:nvSpPr>
          <p:cNvPr id="99362" name="Oval 148"/>
          <p:cNvSpPr>
            <a:spLocks noChangeArrowheads="1"/>
          </p:cNvSpPr>
          <p:nvPr/>
        </p:nvSpPr>
        <p:spPr bwMode="auto">
          <a:xfrm>
            <a:off x="2882900" y="3762375"/>
            <a:ext cx="88900" cy="74613"/>
          </a:xfrm>
          <a:prstGeom prst="ellipse">
            <a:avLst/>
          </a:prstGeom>
          <a:solidFill>
            <a:srgbClr val="3366FF"/>
          </a:solidFill>
          <a:ln w="9525">
            <a:solidFill>
              <a:srgbClr val="3366FF"/>
            </a:solidFill>
            <a:round/>
            <a:headEnd/>
            <a:tailEnd/>
          </a:ln>
        </p:spPr>
        <p:txBody>
          <a:bodyPr/>
          <a:lstStyle/>
          <a:p>
            <a:endParaRPr lang="en-US" sz="1100"/>
          </a:p>
        </p:txBody>
      </p:sp>
      <p:sp>
        <p:nvSpPr>
          <p:cNvPr id="99363" name="Oval 149"/>
          <p:cNvSpPr>
            <a:spLocks noChangeArrowheads="1"/>
          </p:cNvSpPr>
          <p:nvPr/>
        </p:nvSpPr>
        <p:spPr bwMode="auto">
          <a:xfrm>
            <a:off x="3355975" y="4105275"/>
            <a:ext cx="88900" cy="74613"/>
          </a:xfrm>
          <a:prstGeom prst="ellipse">
            <a:avLst/>
          </a:prstGeom>
          <a:solidFill>
            <a:srgbClr val="3366FF"/>
          </a:solidFill>
          <a:ln w="9525">
            <a:solidFill>
              <a:srgbClr val="3366FF"/>
            </a:solidFill>
            <a:round/>
            <a:headEnd/>
            <a:tailEnd/>
          </a:ln>
        </p:spPr>
        <p:txBody>
          <a:bodyPr/>
          <a:lstStyle/>
          <a:p>
            <a:endParaRPr lang="en-US" sz="1100"/>
          </a:p>
        </p:txBody>
      </p:sp>
      <p:sp>
        <p:nvSpPr>
          <p:cNvPr id="99364" name="Oval 150"/>
          <p:cNvSpPr>
            <a:spLocks noChangeArrowheads="1"/>
          </p:cNvSpPr>
          <p:nvPr/>
        </p:nvSpPr>
        <p:spPr bwMode="auto">
          <a:xfrm>
            <a:off x="3819525" y="4105275"/>
            <a:ext cx="88900" cy="74613"/>
          </a:xfrm>
          <a:prstGeom prst="ellipse">
            <a:avLst/>
          </a:prstGeom>
          <a:solidFill>
            <a:srgbClr val="3366FF"/>
          </a:solidFill>
          <a:ln w="9525">
            <a:solidFill>
              <a:srgbClr val="3366FF"/>
            </a:solidFill>
            <a:round/>
            <a:headEnd/>
            <a:tailEnd/>
          </a:ln>
        </p:spPr>
        <p:txBody>
          <a:bodyPr/>
          <a:lstStyle/>
          <a:p>
            <a:endParaRPr lang="en-US" sz="1100"/>
          </a:p>
        </p:txBody>
      </p:sp>
      <p:sp>
        <p:nvSpPr>
          <p:cNvPr id="99365" name="Oval 151"/>
          <p:cNvSpPr>
            <a:spLocks noChangeArrowheads="1"/>
          </p:cNvSpPr>
          <p:nvPr/>
        </p:nvSpPr>
        <p:spPr bwMode="auto">
          <a:xfrm>
            <a:off x="4283075" y="4005263"/>
            <a:ext cx="88900" cy="74612"/>
          </a:xfrm>
          <a:prstGeom prst="ellipse">
            <a:avLst/>
          </a:prstGeom>
          <a:solidFill>
            <a:srgbClr val="3366FF"/>
          </a:solidFill>
          <a:ln w="9525">
            <a:solidFill>
              <a:srgbClr val="3366FF"/>
            </a:solidFill>
            <a:round/>
            <a:headEnd/>
            <a:tailEnd/>
          </a:ln>
        </p:spPr>
        <p:txBody>
          <a:bodyPr/>
          <a:lstStyle/>
          <a:p>
            <a:endParaRPr lang="en-US" sz="1100"/>
          </a:p>
        </p:txBody>
      </p:sp>
      <p:sp>
        <p:nvSpPr>
          <p:cNvPr id="99366" name="Oval 152"/>
          <p:cNvSpPr>
            <a:spLocks noChangeArrowheads="1"/>
          </p:cNvSpPr>
          <p:nvPr/>
        </p:nvSpPr>
        <p:spPr bwMode="auto">
          <a:xfrm>
            <a:off x="4746625" y="3744913"/>
            <a:ext cx="88900" cy="74612"/>
          </a:xfrm>
          <a:prstGeom prst="ellipse">
            <a:avLst/>
          </a:prstGeom>
          <a:solidFill>
            <a:srgbClr val="3366FF"/>
          </a:solidFill>
          <a:ln w="9525">
            <a:solidFill>
              <a:srgbClr val="3366FF"/>
            </a:solidFill>
            <a:round/>
            <a:headEnd/>
            <a:tailEnd/>
          </a:ln>
        </p:spPr>
        <p:txBody>
          <a:bodyPr/>
          <a:lstStyle/>
          <a:p>
            <a:endParaRPr lang="en-US" sz="1100"/>
          </a:p>
        </p:txBody>
      </p:sp>
      <p:sp>
        <p:nvSpPr>
          <p:cNvPr id="99367" name="Oval 153"/>
          <p:cNvSpPr>
            <a:spLocks noChangeArrowheads="1"/>
          </p:cNvSpPr>
          <p:nvPr/>
        </p:nvSpPr>
        <p:spPr bwMode="auto">
          <a:xfrm>
            <a:off x="5210175" y="3568700"/>
            <a:ext cx="88900" cy="76200"/>
          </a:xfrm>
          <a:prstGeom prst="ellipse">
            <a:avLst/>
          </a:prstGeom>
          <a:solidFill>
            <a:srgbClr val="3366FF"/>
          </a:solidFill>
          <a:ln w="9525">
            <a:solidFill>
              <a:srgbClr val="3366FF"/>
            </a:solidFill>
            <a:round/>
            <a:headEnd/>
            <a:tailEnd/>
          </a:ln>
        </p:spPr>
        <p:txBody>
          <a:bodyPr/>
          <a:lstStyle/>
          <a:p>
            <a:endParaRPr lang="en-US" sz="1100"/>
          </a:p>
        </p:txBody>
      </p:sp>
      <p:sp>
        <p:nvSpPr>
          <p:cNvPr id="99368" name="Oval 154"/>
          <p:cNvSpPr>
            <a:spLocks noChangeArrowheads="1"/>
          </p:cNvSpPr>
          <p:nvPr/>
        </p:nvSpPr>
        <p:spPr bwMode="auto">
          <a:xfrm>
            <a:off x="5683250" y="3644900"/>
            <a:ext cx="88900" cy="74613"/>
          </a:xfrm>
          <a:prstGeom prst="ellipse">
            <a:avLst/>
          </a:prstGeom>
          <a:solidFill>
            <a:srgbClr val="3366FF"/>
          </a:solidFill>
          <a:ln w="9525">
            <a:solidFill>
              <a:srgbClr val="3366FF"/>
            </a:solidFill>
            <a:round/>
            <a:headEnd/>
            <a:tailEnd/>
          </a:ln>
        </p:spPr>
        <p:txBody>
          <a:bodyPr/>
          <a:lstStyle/>
          <a:p>
            <a:endParaRPr lang="en-US" sz="1100"/>
          </a:p>
        </p:txBody>
      </p:sp>
      <p:sp>
        <p:nvSpPr>
          <p:cNvPr id="99369" name="Oval 155"/>
          <p:cNvSpPr>
            <a:spLocks noChangeArrowheads="1"/>
          </p:cNvSpPr>
          <p:nvPr/>
        </p:nvSpPr>
        <p:spPr bwMode="auto">
          <a:xfrm>
            <a:off x="6146800" y="3182938"/>
            <a:ext cx="88900" cy="74612"/>
          </a:xfrm>
          <a:prstGeom prst="ellipse">
            <a:avLst/>
          </a:prstGeom>
          <a:solidFill>
            <a:srgbClr val="3366FF"/>
          </a:solidFill>
          <a:ln w="9525">
            <a:solidFill>
              <a:srgbClr val="3366FF"/>
            </a:solidFill>
            <a:round/>
            <a:headEnd/>
            <a:tailEnd/>
          </a:ln>
        </p:spPr>
        <p:txBody>
          <a:bodyPr/>
          <a:lstStyle/>
          <a:p>
            <a:endParaRPr lang="en-US" sz="1100"/>
          </a:p>
        </p:txBody>
      </p:sp>
      <p:sp>
        <p:nvSpPr>
          <p:cNvPr id="99370" name="Oval 156"/>
          <p:cNvSpPr>
            <a:spLocks noChangeArrowheads="1"/>
          </p:cNvSpPr>
          <p:nvPr/>
        </p:nvSpPr>
        <p:spPr bwMode="auto">
          <a:xfrm>
            <a:off x="6610350" y="2847975"/>
            <a:ext cx="88900" cy="74613"/>
          </a:xfrm>
          <a:prstGeom prst="ellipse">
            <a:avLst/>
          </a:prstGeom>
          <a:solidFill>
            <a:srgbClr val="3366FF"/>
          </a:solidFill>
          <a:ln w="9525">
            <a:solidFill>
              <a:srgbClr val="3366FF"/>
            </a:solidFill>
            <a:round/>
            <a:headEnd/>
            <a:tailEnd/>
          </a:ln>
        </p:spPr>
        <p:txBody>
          <a:bodyPr/>
          <a:lstStyle/>
          <a:p>
            <a:endParaRPr lang="en-US" sz="1100"/>
          </a:p>
        </p:txBody>
      </p:sp>
      <p:sp>
        <p:nvSpPr>
          <p:cNvPr id="99371" name="Oval 157"/>
          <p:cNvSpPr>
            <a:spLocks noChangeArrowheads="1"/>
          </p:cNvSpPr>
          <p:nvPr/>
        </p:nvSpPr>
        <p:spPr bwMode="auto">
          <a:xfrm>
            <a:off x="7073900" y="2947988"/>
            <a:ext cx="88900" cy="74612"/>
          </a:xfrm>
          <a:prstGeom prst="ellipse">
            <a:avLst/>
          </a:prstGeom>
          <a:solidFill>
            <a:srgbClr val="3366FF"/>
          </a:solidFill>
          <a:ln w="9525">
            <a:solidFill>
              <a:srgbClr val="3366FF"/>
            </a:solidFill>
            <a:round/>
            <a:headEnd/>
            <a:tailEnd/>
          </a:ln>
        </p:spPr>
        <p:txBody>
          <a:bodyPr/>
          <a:lstStyle/>
          <a:p>
            <a:endParaRPr lang="en-US" sz="1100"/>
          </a:p>
        </p:txBody>
      </p:sp>
      <p:sp>
        <p:nvSpPr>
          <p:cNvPr id="99372" name="Oval 158"/>
          <p:cNvSpPr>
            <a:spLocks noChangeArrowheads="1"/>
          </p:cNvSpPr>
          <p:nvPr/>
        </p:nvSpPr>
        <p:spPr bwMode="auto">
          <a:xfrm>
            <a:off x="7537450" y="3727450"/>
            <a:ext cx="87313" cy="76200"/>
          </a:xfrm>
          <a:prstGeom prst="ellipse">
            <a:avLst/>
          </a:prstGeom>
          <a:solidFill>
            <a:srgbClr val="3366FF"/>
          </a:solidFill>
          <a:ln w="9525">
            <a:solidFill>
              <a:srgbClr val="3366FF"/>
            </a:solidFill>
            <a:round/>
            <a:headEnd/>
            <a:tailEnd/>
          </a:ln>
        </p:spPr>
        <p:txBody>
          <a:bodyPr/>
          <a:lstStyle/>
          <a:p>
            <a:endParaRPr lang="en-US" sz="1100"/>
          </a:p>
        </p:txBody>
      </p:sp>
      <p:sp>
        <p:nvSpPr>
          <p:cNvPr id="99373" name="Freeform 159"/>
          <p:cNvSpPr>
            <a:spLocks/>
          </p:cNvSpPr>
          <p:nvPr/>
        </p:nvSpPr>
        <p:spPr bwMode="auto">
          <a:xfrm>
            <a:off x="1049338" y="5824538"/>
            <a:ext cx="58737" cy="50800"/>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8" y="0"/>
                </a:moveTo>
                <a:lnTo>
                  <a:pt x="37" y="38"/>
                </a:lnTo>
                <a:lnTo>
                  <a:pt x="0" y="38"/>
                </a:lnTo>
                <a:lnTo>
                  <a:pt x="18" y="0"/>
                </a:lnTo>
                <a:close/>
              </a:path>
            </a:pathLst>
          </a:custGeom>
          <a:solidFill>
            <a:srgbClr val="3366FF"/>
          </a:solidFill>
          <a:ln w="9525">
            <a:solidFill>
              <a:srgbClr val="3366FF"/>
            </a:solidFill>
            <a:round/>
            <a:headEnd/>
            <a:tailEnd/>
          </a:ln>
        </p:spPr>
        <p:txBody>
          <a:bodyPr/>
          <a:lstStyle/>
          <a:p>
            <a:endParaRPr lang="en-US"/>
          </a:p>
        </p:txBody>
      </p:sp>
      <p:sp>
        <p:nvSpPr>
          <p:cNvPr id="99374" name="Freeform 160"/>
          <p:cNvSpPr>
            <a:spLocks/>
          </p:cNvSpPr>
          <p:nvPr/>
        </p:nvSpPr>
        <p:spPr bwMode="auto">
          <a:xfrm>
            <a:off x="1512888" y="5824538"/>
            <a:ext cx="58737" cy="50800"/>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8" y="0"/>
                </a:moveTo>
                <a:lnTo>
                  <a:pt x="37" y="38"/>
                </a:lnTo>
                <a:lnTo>
                  <a:pt x="0" y="38"/>
                </a:lnTo>
                <a:lnTo>
                  <a:pt x="18" y="0"/>
                </a:lnTo>
                <a:close/>
              </a:path>
            </a:pathLst>
          </a:custGeom>
          <a:solidFill>
            <a:srgbClr val="3366FF"/>
          </a:solidFill>
          <a:ln w="9525">
            <a:solidFill>
              <a:srgbClr val="3366FF"/>
            </a:solidFill>
            <a:round/>
            <a:headEnd/>
            <a:tailEnd/>
          </a:ln>
        </p:spPr>
        <p:txBody>
          <a:bodyPr/>
          <a:lstStyle/>
          <a:p>
            <a:endParaRPr lang="en-US"/>
          </a:p>
        </p:txBody>
      </p:sp>
      <p:sp>
        <p:nvSpPr>
          <p:cNvPr id="99375" name="Freeform 161"/>
          <p:cNvSpPr>
            <a:spLocks/>
          </p:cNvSpPr>
          <p:nvPr/>
        </p:nvSpPr>
        <p:spPr bwMode="auto">
          <a:xfrm>
            <a:off x="1976438" y="5824538"/>
            <a:ext cx="58737" cy="50800"/>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8" y="0"/>
                </a:moveTo>
                <a:lnTo>
                  <a:pt x="37" y="38"/>
                </a:lnTo>
                <a:lnTo>
                  <a:pt x="0" y="38"/>
                </a:lnTo>
                <a:lnTo>
                  <a:pt x="18" y="0"/>
                </a:lnTo>
                <a:close/>
              </a:path>
            </a:pathLst>
          </a:custGeom>
          <a:solidFill>
            <a:srgbClr val="3366FF"/>
          </a:solidFill>
          <a:ln w="9525">
            <a:solidFill>
              <a:srgbClr val="3366FF"/>
            </a:solidFill>
            <a:round/>
            <a:headEnd/>
            <a:tailEnd/>
          </a:ln>
        </p:spPr>
        <p:txBody>
          <a:bodyPr/>
          <a:lstStyle/>
          <a:p>
            <a:endParaRPr lang="en-US"/>
          </a:p>
        </p:txBody>
      </p:sp>
      <p:sp>
        <p:nvSpPr>
          <p:cNvPr id="99376" name="Freeform 162"/>
          <p:cNvSpPr>
            <a:spLocks/>
          </p:cNvSpPr>
          <p:nvPr/>
        </p:nvSpPr>
        <p:spPr bwMode="auto">
          <a:xfrm>
            <a:off x="2438400" y="5824538"/>
            <a:ext cx="60325" cy="50800"/>
          </a:xfrm>
          <a:custGeom>
            <a:avLst/>
            <a:gdLst>
              <a:gd name="T0" fmla="*/ 2147483647 w 38"/>
              <a:gd name="T1" fmla="*/ 0 h 38"/>
              <a:gd name="T2" fmla="*/ 2147483647 w 38"/>
              <a:gd name="T3" fmla="*/ 2147483647 h 38"/>
              <a:gd name="T4" fmla="*/ 0 w 38"/>
              <a:gd name="T5" fmla="*/ 2147483647 h 38"/>
              <a:gd name="T6" fmla="*/ 2147483647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77" name="Freeform 163"/>
          <p:cNvSpPr>
            <a:spLocks/>
          </p:cNvSpPr>
          <p:nvPr/>
        </p:nvSpPr>
        <p:spPr bwMode="auto">
          <a:xfrm>
            <a:off x="2901950" y="5824538"/>
            <a:ext cx="60325" cy="50800"/>
          </a:xfrm>
          <a:custGeom>
            <a:avLst/>
            <a:gdLst>
              <a:gd name="T0" fmla="*/ 2147483647 w 38"/>
              <a:gd name="T1" fmla="*/ 0 h 38"/>
              <a:gd name="T2" fmla="*/ 2147483647 w 38"/>
              <a:gd name="T3" fmla="*/ 2147483647 h 38"/>
              <a:gd name="T4" fmla="*/ 0 w 38"/>
              <a:gd name="T5" fmla="*/ 2147483647 h 38"/>
              <a:gd name="T6" fmla="*/ 2147483647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78" name="Freeform 164"/>
          <p:cNvSpPr>
            <a:spLocks/>
          </p:cNvSpPr>
          <p:nvPr/>
        </p:nvSpPr>
        <p:spPr bwMode="auto">
          <a:xfrm>
            <a:off x="3375025" y="5824538"/>
            <a:ext cx="60325" cy="50800"/>
          </a:xfrm>
          <a:custGeom>
            <a:avLst/>
            <a:gdLst>
              <a:gd name="T0" fmla="*/ 2147483647 w 38"/>
              <a:gd name="T1" fmla="*/ 0 h 38"/>
              <a:gd name="T2" fmla="*/ 2147483647 w 38"/>
              <a:gd name="T3" fmla="*/ 2147483647 h 38"/>
              <a:gd name="T4" fmla="*/ 0 w 38"/>
              <a:gd name="T5" fmla="*/ 2147483647 h 38"/>
              <a:gd name="T6" fmla="*/ 2147483647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79" name="Freeform 165"/>
          <p:cNvSpPr>
            <a:spLocks/>
          </p:cNvSpPr>
          <p:nvPr/>
        </p:nvSpPr>
        <p:spPr bwMode="auto">
          <a:xfrm>
            <a:off x="3838575" y="5824538"/>
            <a:ext cx="60325" cy="50800"/>
          </a:xfrm>
          <a:custGeom>
            <a:avLst/>
            <a:gdLst>
              <a:gd name="T0" fmla="*/ 2147483647 w 38"/>
              <a:gd name="T1" fmla="*/ 0 h 38"/>
              <a:gd name="T2" fmla="*/ 2147483647 w 38"/>
              <a:gd name="T3" fmla="*/ 2147483647 h 38"/>
              <a:gd name="T4" fmla="*/ 0 w 38"/>
              <a:gd name="T5" fmla="*/ 2147483647 h 38"/>
              <a:gd name="T6" fmla="*/ 2147483647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80" name="Freeform 166"/>
          <p:cNvSpPr>
            <a:spLocks/>
          </p:cNvSpPr>
          <p:nvPr/>
        </p:nvSpPr>
        <p:spPr bwMode="auto">
          <a:xfrm>
            <a:off x="4302125" y="5824538"/>
            <a:ext cx="60325" cy="50800"/>
          </a:xfrm>
          <a:custGeom>
            <a:avLst/>
            <a:gdLst>
              <a:gd name="T0" fmla="*/ 2147483647 w 38"/>
              <a:gd name="T1" fmla="*/ 0 h 38"/>
              <a:gd name="T2" fmla="*/ 2147483647 w 38"/>
              <a:gd name="T3" fmla="*/ 2147483647 h 38"/>
              <a:gd name="T4" fmla="*/ 0 w 38"/>
              <a:gd name="T5" fmla="*/ 2147483647 h 38"/>
              <a:gd name="T6" fmla="*/ 2147483647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81" name="Freeform 167"/>
          <p:cNvSpPr>
            <a:spLocks/>
          </p:cNvSpPr>
          <p:nvPr/>
        </p:nvSpPr>
        <p:spPr bwMode="auto">
          <a:xfrm>
            <a:off x="4765675" y="5824538"/>
            <a:ext cx="58738" cy="50800"/>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9" y="0"/>
                </a:moveTo>
                <a:lnTo>
                  <a:pt x="37"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82" name="Freeform 168"/>
          <p:cNvSpPr>
            <a:spLocks/>
          </p:cNvSpPr>
          <p:nvPr/>
        </p:nvSpPr>
        <p:spPr bwMode="auto">
          <a:xfrm>
            <a:off x="5229225" y="5824538"/>
            <a:ext cx="58738" cy="50800"/>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9" y="0"/>
                </a:moveTo>
                <a:lnTo>
                  <a:pt x="37"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83" name="Freeform 169"/>
          <p:cNvSpPr>
            <a:spLocks/>
          </p:cNvSpPr>
          <p:nvPr/>
        </p:nvSpPr>
        <p:spPr bwMode="auto">
          <a:xfrm>
            <a:off x="5702300" y="5824538"/>
            <a:ext cx="60325" cy="50800"/>
          </a:xfrm>
          <a:custGeom>
            <a:avLst/>
            <a:gdLst>
              <a:gd name="T0" fmla="*/ 2147483647 w 38"/>
              <a:gd name="T1" fmla="*/ 0 h 38"/>
              <a:gd name="T2" fmla="*/ 2147483647 w 38"/>
              <a:gd name="T3" fmla="*/ 2147483647 h 38"/>
              <a:gd name="T4" fmla="*/ 0 w 38"/>
              <a:gd name="T5" fmla="*/ 2147483647 h 38"/>
              <a:gd name="T6" fmla="*/ 2147483647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84" name="Freeform 170"/>
          <p:cNvSpPr>
            <a:spLocks/>
          </p:cNvSpPr>
          <p:nvPr/>
        </p:nvSpPr>
        <p:spPr bwMode="auto">
          <a:xfrm>
            <a:off x="6165850" y="5824538"/>
            <a:ext cx="58738" cy="50800"/>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9" y="0"/>
                </a:moveTo>
                <a:lnTo>
                  <a:pt x="37"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85" name="Freeform 171"/>
          <p:cNvSpPr>
            <a:spLocks/>
          </p:cNvSpPr>
          <p:nvPr/>
        </p:nvSpPr>
        <p:spPr bwMode="auto">
          <a:xfrm>
            <a:off x="6629400" y="5824538"/>
            <a:ext cx="58738" cy="50800"/>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9" y="0"/>
                </a:moveTo>
                <a:lnTo>
                  <a:pt x="37"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86" name="Freeform 172"/>
          <p:cNvSpPr>
            <a:spLocks/>
          </p:cNvSpPr>
          <p:nvPr/>
        </p:nvSpPr>
        <p:spPr bwMode="auto">
          <a:xfrm>
            <a:off x="7092950" y="5824538"/>
            <a:ext cx="58738" cy="50800"/>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9" y="0"/>
                </a:moveTo>
                <a:lnTo>
                  <a:pt x="37"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87" name="Freeform 173"/>
          <p:cNvSpPr>
            <a:spLocks/>
          </p:cNvSpPr>
          <p:nvPr/>
        </p:nvSpPr>
        <p:spPr bwMode="auto">
          <a:xfrm>
            <a:off x="7556500" y="5824538"/>
            <a:ext cx="58738" cy="50800"/>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9" y="0"/>
                </a:moveTo>
                <a:lnTo>
                  <a:pt x="37" y="38"/>
                </a:lnTo>
                <a:lnTo>
                  <a:pt x="0" y="38"/>
                </a:lnTo>
                <a:lnTo>
                  <a:pt x="19" y="0"/>
                </a:lnTo>
                <a:close/>
              </a:path>
            </a:pathLst>
          </a:custGeom>
          <a:solidFill>
            <a:srgbClr val="3366FF"/>
          </a:solidFill>
          <a:ln w="9525">
            <a:solidFill>
              <a:srgbClr val="3366FF"/>
            </a:solidFill>
            <a:round/>
            <a:headEnd/>
            <a:tailEnd/>
          </a:ln>
        </p:spPr>
        <p:txBody>
          <a:bodyPr/>
          <a:lstStyle/>
          <a:p>
            <a:endParaRPr lang="en-US"/>
          </a:p>
        </p:txBody>
      </p:sp>
      <p:sp>
        <p:nvSpPr>
          <p:cNvPr id="99388" name="Line 174"/>
          <p:cNvSpPr>
            <a:spLocks noChangeShapeType="1"/>
          </p:cNvSpPr>
          <p:nvPr/>
        </p:nvSpPr>
        <p:spPr bwMode="auto">
          <a:xfrm>
            <a:off x="7823200" y="2536825"/>
            <a:ext cx="1588" cy="3371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9" name="Line 175"/>
          <p:cNvSpPr>
            <a:spLocks noChangeShapeType="1"/>
          </p:cNvSpPr>
          <p:nvPr/>
        </p:nvSpPr>
        <p:spPr bwMode="auto">
          <a:xfrm>
            <a:off x="7773988" y="5908675"/>
            <a:ext cx="984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0" name="Line 176"/>
          <p:cNvSpPr>
            <a:spLocks noChangeShapeType="1"/>
          </p:cNvSpPr>
          <p:nvPr/>
        </p:nvSpPr>
        <p:spPr bwMode="auto">
          <a:xfrm>
            <a:off x="7773988" y="5346700"/>
            <a:ext cx="984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1" name="Line 177"/>
          <p:cNvSpPr>
            <a:spLocks noChangeShapeType="1"/>
          </p:cNvSpPr>
          <p:nvPr/>
        </p:nvSpPr>
        <p:spPr bwMode="auto">
          <a:xfrm>
            <a:off x="7773988" y="4784725"/>
            <a:ext cx="984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2" name="Line 178"/>
          <p:cNvSpPr>
            <a:spLocks noChangeShapeType="1"/>
          </p:cNvSpPr>
          <p:nvPr/>
        </p:nvSpPr>
        <p:spPr bwMode="auto">
          <a:xfrm>
            <a:off x="7773988" y="4222750"/>
            <a:ext cx="984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3" name="Line 179"/>
          <p:cNvSpPr>
            <a:spLocks noChangeShapeType="1"/>
          </p:cNvSpPr>
          <p:nvPr/>
        </p:nvSpPr>
        <p:spPr bwMode="auto">
          <a:xfrm>
            <a:off x="7773988" y="3660775"/>
            <a:ext cx="984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4" name="Line 180"/>
          <p:cNvSpPr>
            <a:spLocks noChangeShapeType="1"/>
          </p:cNvSpPr>
          <p:nvPr/>
        </p:nvSpPr>
        <p:spPr bwMode="auto">
          <a:xfrm>
            <a:off x="7773988" y="3098800"/>
            <a:ext cx="984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5" name="Line 181"/>
          <p:cNvSpPr>
            <a:spLocks noChangeShapeType="1"/>
          </p:cNvSpPr>
          <p:nvPr/>
        </p:nvSpPr>
        <p:spPr bwMode="auto">
          <a:xfrm>
            <a:off x="7773988" y="2536825"/>
            <a:ext cx="984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6" name="Freeform 182"/>
          <p:cNvSpPr>
            <a:spLocks/>
          </p:cNvSpPr>
          <p:nvPr/>
        </p:nvSpPr>
        <p:spPr bwMode="auto">
          <a:xfrm>
            <a:off x="1077913" y="3082925"/>
            <a:ext cx="6508750" cy="1157288"/>
          </a:xfrm>
          <a:custGeom>
            <a:avLst/>
            <a:gdLst>
              <a:gd name="T0" fmla="*/ 0 w 660"/>
              <a:gd name="T1" fmla="*/ 2147483647 h 138"/>
              <a:gd name="T2" fmla="*/ 2147483647 w 660"/>
              <a:gd name="T3" fmla="*/ 2147483647 h 138"/>
              <a:gd name="T4" fmla="*/ 2147483647 w 660"/>
              <a:gd name="T5" fmla="*/ 2147483647 h 138"/>
              <a:gd name="T6" fmla="*/ 2147483647 w 660"/>
              <a:gd name="T7" fmla="*/ 2147483647 h 138"/>
              <a:gd name="T8" fmla="*/ 2147483647 w 660"/>
              <a:gd name="T9" fmla="*/ 2147483647 h 138"/>
              <a:gd name="T10" fmla="*/ 2147483647 w 660"/>
              <a:gd name="T11" fmla="*/ 2147483647 h 138"/>
              <a:gd name="T12" fmla="*/ 2147483647 w 660"/>
              <a:gd name="T13" fmla="*/ 2147483647 h 138"/>
              <a:gd name="T14" fmla="*/ 2147483647 w 660"/>
              <a:gd name="T15" fmla="*/ 2147483647 h 138"/>
              <a:gd name="T16" fmla="*/ 2147483647 w 660"/>
              <a:gd name="T17" fmla="*/ 2147483647 h 138"/>
              <a:gd name="T18" fmla="*/ 2147483647 w 660"/>
              <a:gd name="T19" fmla="*/ 2147483647 h 138"/>
              <a:gd name="T20" fmla="*/ 2147483647 w 660"/>
              <a:gd name="T21" fmla="*/ 0 h 138"/>
              <a:gd name="T22" fmla="*/ 2147483647 w 660"/>
              <a:gd name="T23" fmla="*/ 2147483647 h 138"/>
              <a:gd name="T24" fmla="*/ 2147483647 w 660"/>
              <a:gd name="T25" fmla="*/ 2147483647 h 138"/>
              <a:gd name="T26" fmla="*/ 2147483647 w 660"/>
              <a:gd name="T27" fmla="*/ 2147483647 h 138"/>
              <a:gd name="T28" fmla="*/ 2147483647 w 660"/>
              <a:gd name="T29" fmla="*/ 2147483647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0"/>
              <a:gd name="T46" fmla="*/ 0 h 138"/>
              <a:gd name="T47" fmla="*/ 660 w 660"/>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0" h="138">
                <a:moveTo>
                  <a:pt x="0" y="138"/>
                </a:moveTo>
                <a:lnTo>
                  <a:pt x="47" y="126"/>
                </a:lnTo>
                <a:lnTo>
                  <a:pt x="94" y="97"/>
                </a:lnTo>
                <a:lnTo>
                  <a:pt x="141" y="105"/>
                </a:lnTo>
                <a:lnTo>
                  <a:pt x="188" y="109"/>
                </a:lnTo>
                <a:lnTo>
                  <a:pt x="236" y="125"/>
                </a:lnTo>
                <a:lnTo>
                  <a:pt x="283" y="76"/>
                </a:lnTo>
                <a:lnTo>
                  <a:pt x="330" y="60"/>
                </a:lnTo>
                <a:lnTo>
                  <a:pt x="377" y="23"/>
                </a:lnTo>
                <a:lnTo>
                  <a:pt x="424" y="121"/>
                </a:lnTo>
                <a:lnTo>
                  <a:pt x="472" y="0"/>
                </a:lnTo>
                <a:lnTo>
                  <a:pt x="519" y="19"/>
                </a:lnTo>
                <a:lnTo>
                  <a:pt x="566" y="58"/>
                </a:lnTo>
                <a:lnTo>
                  <a:pt x="613" y="43"/>
                </a:lnTo>
                <a:lnTo>
                  <a:pt x="660" y="54"/>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97" name="Freeform 183"/>
          <p:cNvSpPr>
            <a:spLocks/>
          </p:cNvSpPr>
          <p:nvPr/>
        </p:nvSpPr>
        <p:spPr bwMode="auto">
          <a:xfrm>
            <a:off x="1077913" y="2989263"/>
            <a:ext cx="6508750" cy="2465387"/>
          </a:xfrm>
          <a:custGeom>
            <a:avLst/>
            <a:gdLst>
              <a:gd name="T0" fmla="*/ 0 w 660"/>
              <a:gd name="T1" fmla="*/ 0 h 294"/>
              <a:gd name="T2" fmla="*/ 2147483647 w 660"/>
              <a:gd name="T3" fmla="*/ 2147483647 h 294"/>
              <a:gd name="T4" fmla="*/ 2147483647 w 660"/>
              <a:gd name="T5" fmla="*/ 2147483647 h 294"/>
              <a:gd name="T6" fmla="*/ 2147483647 w 660"/>
              <a:gd name="T7" fmla="*/ 2147483647 h 294"/>
              <a:gd name="T8" fmla="*/ 2147483647 w 660"/>
              <a:gd name="T9" fmla="*/ 2147483647 h 294"/>
              <a:gd name="T10" fmla="*/ 2147483647 w 660"/>
              <a:gd name="T11" fmla="*/ 2147483647 h 294"/>
              <a:gd name="T12" fmla="*/ 2147483647 w 660"/>
              <a:gd name="T13" fmla="*/ 2147483647 h 294"/>
              <a:gd name="T14" fmla="*/ 2147483647 w 660"/>
              <a:gd name="T15" fmla="*/ 2147483647 h 294"/>
              <a:gd name="T16" fmla="*/ 2147483647 w 660"/>
              <a:gd name="T17" fmla="*/ 2147483647 h 294"/>
              <a:gd name="T18" fmla="*/ 2147483647 w 660"/>
              <a:gd name="T19" fmla="*/ 2147483647 h 294"/>
              <a:gd name="T20" fmla="*/ 2147483647 w 660"/>
              <a:gd name="T21" fmla="*/ 2147483647 h 294"/>
              <a:gd name="T22" fmla="*/ 2147483647 w 660"/>
              <a:gd name="T23" fmla="*/ 2147483647 h 294"/>
              <a:gd name="T24" fmla="*/ 2147483647 w 660"/>
              <a:gd name="T25" fmla="*/ 2147483647 h 294"/>
              <a:gd name="T26" fmla="*/ 2147483647 w 660"/>
              <a:gd name="T27" fmla="*/ 2147483647 h 294"/>
              <a:gd name="T28" fmla="*/ 2147483647 w 660"/>
              <a:gd name="T29" fmla="*/ 2147483647 h 2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0"/>
              <a:gd name="T46" fmla="*/ 0 h 294"/>
              <a:gd name="T47" fmla="*/ 660 w 660"/>
              <a:gd name="T48" fmla="*/ 294 h 2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0" h="294">
                <a:moveTo>
                  <a:pt x="0" y="0"/>
                </a:moveTo>
                <a:lnTo>
                  <a:pt x="47" y="67"/>
                </a:lnTo>
                <a:lnTo>
                  <a:pt x="94" y="67"/>
                </a:lnTo>
                <a:lnTo>
                  <a:pt x="141" y="53"/>
                </a:lnTo>
                <a:lnTo>
                  <a:pt x="188" y="53"/>
                </a:lnTo>
                <a:lnTo>
                  <a:pt x="236" y="40"/>
                </a:lnTo>
                <a:lnTo>
                  <a:pt x="283" y="107"/>
                </a:lnTo>
                <a:lnTo>
                  <a:pt x="330" y="67"/>
                </a:lnTo>
                <a:lnTo>
                  <a:pt x="377" y="87"/>
                </a:lnTo>
                <a:lnTo>
                  <a:pt x="424" y="80"/>
                </a:lnTo>
                <a:lnTo>
                  <a:pt x="472" y="160"/>
                </a:lnTo>
                <a:lnTo>
                  <a:pt x="519" y="167"/>
                </a:lnTo>
                <a:lnTo>
                  <a:pt x="566" y="154"/>
                </a:lnTo>
                <a:lnTo>
                  <a:pt x="613" y="294"/>
                </a:lnTo>
                <a:lnTo>
                  <a:pt x="660" y="227"/>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98" name="Oval 184"/>
          <p:cNvSpPr>
            <a:spLocks noChangeArrowheads="1"/>
          </p:cNvSpPr>
          <p:nvPr/>
        </p:nvSpPr>
        <p:spPr bwMode="auto">
          <a:xfrm>
            <a:off x="1038225" y="4206875"/>
            <a:ext cx="69850" cy="57150"/>
          </a:xfrm>
          <a:prstGeom prst="ellipse">
            <a:avLst/>
          </a:prstGeom>
          <a:solidFill>
            <a:srgbClr val="FF0000"/>
          </a:solidFill>
          <a:ln w="9525">
            <a:solidFill>
              <a:srgbClr val="FF0000"/>
            </a:solidFill>
            <a:round/>
            <a:headEnd/>
            <a:tailEnd/>
          </a:ln>
        </p:spPr>
        <p:txBody>
          <a:bodyPr/>
          <a:lstStyle/>
          <a:p>
            <a:endParaRPr lang="en-US" sz="1100"/>
          </a:p>
        </p:txBody>
      </p:sp>
      <p:sp>
        <p:nvSpPr>
          <p:cNvPr id="99399" name="Oval 185"/>
          <p:cNvSpPr>
            <a:spLocks noChangeArrowheads="1"/>
          </p:cNvSpPr>
          <p:nvPr/>
        </p:nvSpPr>
        <p:spPr bwMode="auto">
          <a:xfrm>
            <a:off x="1501775" y="4105275"/>
            <a:ext cx="69850" cy="58738"/>
          </a:xfrm>
          <a:prstGeom prst="ellipse">
            <a:avLst/>
          </a:prstGeom>
          <a:solidFill>
            <a:srgbClr val="FF0000"/>
          </a:solidFill>
          <a:ln w="9525">
            <a:solidFill>
              <a:srgbClr val="FF0000"/>
            </a:solidFill>
            <a:round/>
            <a:headEnd/>
            <a:tailEnd/>
          </a:ln>
        </p:spPr>
        <p:txBody>
          <a:bodyPr/>
          <a:lstStyle/>
          <a:p>
            <a:endParaRPr lang="en-US" sz="1100"/>
          </a:p>
        </p:txBody>
      </p:sp>
      <p:sp>
        <p:nvSpPr>
          <p:cNvPr id="99400" name="Oval 186"/>
          <p:cNvSpPr>
            <a:spLocks noChangeArrowheads="1"/>
          </p:cNvSpPr>
          <p:nvPr/>
        </p:nvSpPr>
        <p:spPr bwMode="auto">
          <a:xfrm>
            <a:off x="1965325" y="3862388"/>
            <a:ext cx="69850" cy="58737"/>
          </a:xfrm>
          <a:prstGeom prst="ellipse">
            <a:avLst/>
          </a:prstGeom>
          <a:solidFill>
            <a:srgbClr val="FF0000"/>
          </a:solidFill>
          <a:ln w="9525">
            <a:solidFill>
              <a:srgbClr val="FF0000"/>
            </a:solidFill>
            <a:round/>
            <a:headEnd/>
            <a:tailEnd/>
          </a:ln>
        </p:spPr>
        <p:txBody>
          <a:bodyPr/>
          <a:lstStyle/>
          <a:p>
            <a:endParaRPr lang="en-US" sz="1100"/>
          </a:p>
        </p:txBody>
      </p:sp>
      <p:sp>
        <p:nvSpPr>
          <p:cNvPr id="99401" name="Oval 187"/>
          <p:cNvSpPr>
            <a:spLocks noChangeArrowheads="1"/>
          </p:cNvSpPr>
          <p:nvPr/>
        </p:nvSpPr>
        <p:spPr bwMode="auto">
          <a:xfrm>
            <a:off x="2428875" y="3929063"/>
            <a:ext cx="69850" cy="58737"/>
          </a:xfrm>
          <a:prstGeom prst="ellipse">
            <a:avLst/>
          </a:prstGeom>
          <a:solidFill>
            <a:srgbClr val="FF0000"/>
          </a:solidFill>
          <a:ln w="9525">
            <a:solidFill>
              <a:srgbClr val="FF0000"/>
            </a:solidFill>
            <a:round/>
            <a:headEnd/>
            <a:tailEnd/>
          </a:ln>
        </p:spPr>
        <p:txBody>
          <a:bodyPr/>
          <a:lstStyle/>
          <a:p>
            <a:endParaRPr lang="en-US" sz="1100"/>
          </a:p>
        </p:txBody>
      </p:sp>
      <p:sp>
        <p:nvSpPr>
          <p:cNvPr id="99402" name="Oval 188"/>
          <p:cNvSpPr>
            <a:spLocks noChangeArrowheads="1"/>
          </p:cNvSpPr>
          <p:nvPr/>
        </p:nvSpPr>
        <p:spPr bwMode="auto">
          <a:xfrm>
            <a:off x="2892425" y="3962400"/>
            <a:ext cx="69850" cy="58738"/>
          </a:xfrm>
          <a:prstGeom prst="ellipse">
            <a:avLst/>
          </a:prstGeom>
          <a:solidFill>
            <a:srgbClr val="FF0000"/>
          </a:solidFill>
          <a:ln w="9525">
            <a:solidFill>
              <a:srgbClr val="FF0000"/>
            </a:solidFill>
            <a:round/>
            <a:headEnd/>
            <a:tailEnd/>
          </a:ln>
        </p:spPr>
        <p:txBody>
          <a:bodyPr/>
          <a:lstStyle/>
          <a:p>
            <a:endParaRPr lang="en-US" sz="1100"/>
          </a:p>
        </p:txBody>
      </p:sp>
      <p:sp>
        <p:nvSpPr>
          <p:cNvPr id="99403" name="Oval 189"/>
          <p:cNvSpPr>
            <a:spLocks noChangeArrowheads="1"/>
          </p:cNvSpPr>
          <p:nvPr/>
        </p:nvSpPr>
        <p:spPr bwMode="auto">
          <a:xfrm>
            <a:off x="3365500" y="4097338"/>
            <a:ext cx="69850" cy="58737"/>
          </a:xfrm>
          <a:prstGeom prst="ellipse">
            <a:avLst/>
          </a:prstGeom>
          <a:solidFill>
            <a:srgbClr val="FF0000"/>
          </a:solidFill>
          <a:ln w="9525">
            <a:solidFill>
              <a:srgbClr val="FF0000"/>
            </a:solidFill>
            <a:round/>
            <a:headEnd/>
            <a:tailEnd/>
          </a:ln>
        </p:spPr>
        <p:txBody>
          <a:bodyPr/>
          <a:lstStyle/>
          <a:p>
            <a:endParaRPr lang="en-US" sz="1100"/>
          </a:p>
        </p:txBody>
      </p:sp>
      <p:sp>
        <p:nvSpPr>
          <p:cNvPr id="99404" name="Oval 190"/>
          <p:cNvSpPr>
            <a:spLocks noChangeArrowheads="1"/>
          </p:cNvSpPr>
          <p:nvPr/>
        </p:nvSpPr>
        <p:spPr bwMode="auto">
          <a:xfrm>
            <a:off x="3829050" y="3686175"/>
            <a:ext cx="69850" cy="58738"/>
          </a:xfrm>
          <a:prstGeom prst="ellipse">
            <a:avLst/>
          </a:prstGeom>
          <a:solidFill>
            <a:srgbClr val="FF0000"/>
          </a:solidFill>
          <a:ln w="9525">
            <a:solidFill>
              <a:srgbClr val="FF0000"/>
            </a:solidFill>
            <a:round/>
            <a:headEnd/>
            <a:tailEnd/>
          </a:ln>
        </p:spPr>
        <p:txBody>
          <a:bodyPr/>
          <a:lstStyle/>
          <a:p>
            <a:endParaRPr lang="en-US" sz="1100"/>
          </a:p>
        </p:txBody>
      </p:sp>
      <p:sp>
        <p:nvSpPr>
          <p:cNvPr id="99405" name="Oval 191"/>
          <p:cNvSpPr>
            <a:spLocks noChangeArrowheads="1"/>
          </p:cNvSpPr>
          <p:nvPr/>
        </p:nvSpPr>
        <p:spPr bwMode="auto">
          <a:xfrm>
            <a:off x="4292600" y="3551238"/>
            <a:ext cx="69850" cy="58737"/>
          </a:xfrm>
          <a:prstGeom prst="ellipse">
            <a:avLst/>
          </a:prstGeom>
          <a:solidFill>
            <a:srgbClr val="FF0000"/>
          </a:solidFill>
          <a:ln w="9525">
            <a:solidFill>
              <a:srgbClr val="FF0000"/>
            </a:solidFill>
            <a:round/>
            <a:headEnd/>
            <a:tailEnd/>
          </a:ln>
        </p:spPr>
        <p:txBody>
          <a:bodyPr/>
          <a:lstStyle/>
          <a:p>
            <a:endParaRPr lang="en-US" sz="1100"/>
          </a:p>
        </p:txBody>
      </p:sp>
      <p:sp>
        <p:nvSpPr>
          <p:cNvPr id="99406" name="Oval 192"/>
          <p:cNvSpPr>
            <a:spLocks noChangeArrowheads="1"/>
          </p:cNvSpPr>
          <p:nvPr/>
        </p:nvSpPr>
        <p:spPr bwMode="auto">
          <a:xfrm>
            <a:off x="4756150" y="3241675"/>
            <a:ext cx="68263" cy="58738"/>
          </a:xfrm>
          <a:prstGeom prst="ellipse">
            <a:avLst/>
          </a:prstGeom>
          <a:solidFill>
            <a:srgbClr val="FF0000"/>
          </a:solidFill>
          <a:ln w="9525">
            <a:solidFill>
              <a:srgbClr val="FF0000"/>
            </a:solidFill>
            <a:round/>
            <a:headEnd/>
            <a:tailEnd/>
          </a:ln>
        </p:spPr>
        <p:txBody>
          <a:bodyPr/>
          <a:lstStyle/>
          <a:p>
            <a:endParaRPr lang="en-US" sz="1100"/>
          </a:p>
        </p:txBody>
      </p:sp>
      <p:sp>
        <p:nvSpPr>
          <p:cNvPr id="99407" name="Oval 193"/>
          <p:cNvSpPr>
            <a:spLocks noChangeArrowheads="1"/>
          </p:cNvSpPr>
          <p:nvPr/>
        </p:nvSpPr>
        <p:spPr bwMode="auto">
          <a:xfrm>
            <a:off x="5219700" y="4062413"/>
            <a:ext cx="68263" cy="60325"/>
          </a:xfrm>
          <a:prstGeom prst="ellipse">
            <a:avLst/>
          </a:prstGeom>
          <a:solidFill>
            <a:srgbClr val="FF0000"/>
          </a:solidFill>
          <a:ln w="9525">
            <a:solidFill>
              <a:srgbClr val="FF0000"/>
            </a:solidFill>
            <a:round/>
            <a:headEnd/>
            <a:tailEnd/>
          </a:ln>
        </p:spPr>
        <p:txBody>
          <a:bodyPr/>
          <a:lstStyle/>
          <a:p>
            <a:endParaRPr lang="en-US" sz="1100"/>
          </a:p>
        </p:txBody>
      </p:sp>
      <p:sp>
        <p:nvSpPr>
          <p:cNvPr id="99408" name="Oval 194"/>
          <p:cNvSpPr>
            <a:spLocks noChangeArrowheads="1"/>
          </p:cNvSpPr>
          <p:nvPr/>
        </p:nvSpPr>
        <p:spPr bwMode="auto">
          <a:xfrm>
            <a:off x="5692775" y="3049588"/>
            <a:ext cx="69850" cy="57150"/>
          </a:xfrm>
          <a:prstGeom prst="ellipse">
            <a:avLst/>
          </a:prstGeom>
          <a:solidFill>
            <a:srgbClr val="FF0000"/>
          </a:solidFill>
          <a:ln w="9525">
            <a:solidFill>
              <a:srgbClr val="FF0000"/>
            </a:solidFill>
            <a:round/>
            <a:headEnd/>
            <a:tailEnd/>
          </a:ln>
        </p:spPr>
        <p:txBody>
          <a:bodyPr/>
          <a:lstStyle/>
          <a:p>
            <a:endParaRPr lang="en-US" sz="1100"/>
          </a:p>
        </p:txBody>
      </p:sp>
      <p:sp>
        <p:nvSpPr>
          <p:cNvPr id="99409" name="Oval 195"/>
          <p:cNvSpPr>
            <a:spLocks noChangeArrowheads="1"/>
          </p:cNvSpPr>
          <p:nvPr/>
        </p:nvSpPr>
        <p:spPr bwMode="auto">
          <a:xfrm>
            <a:off x="6156325" y="3208338"/>
            <a:ext cx="68263" cy="58737"/>
          </a:xfrm>
          <a:prstGeom prst="ellipse">
            <a:avLst/>
          </a:prstGeom>
          <a:solidFill>
            <a:srgbClr val="FF0000"/>
          </a:solidFill>
          <a:ln w="9525">
            <a:solidFill>
              <a:srgbClr val="FF0000"/>
            </a:solidFill>
            <a:round/>
            <a:headEnd/>
            <a:tailEnd/>
          </a:ln>
        </p:spPr>
        <p:txBody>
          <a:bodyPr/>
          <a:lstStyle/>
          <a:p>
            <a:endParaRPr lang="en-US" sz="1100"/>
          </a:p>
        </p:txBody>
      </p:sp>
      <p:sp>
        <p:nvSpPr>
          <p:cNvPr id="99410" name="Oval 196"/>
          <p:cNvSpPr>
            <a:spLocks noChangeArrowheads="1"/>
          </p:cNvSpPr>
          <p:nvPr/>
        </p:nvSpPr>
        <p:spPr bwMode="auto">
          <a:xfrm>
            <a:off x="6619875" y="3535363"/>
            <a:ext cx="68263" cy="58737"/>
          </a:xfrm>
          <a:prstGeom prst="ellipse">
            <a:avLst/>
          </a:prstGeom>
          <a:solidFill>
            <a:srgbClr val="FF0000"/>
          </a:solidFill>
          <a:ln w="9525">
            <a:solidFill>
              <a:srgbClr val="FF0000"/>
            </a:solidFill>
            <a:round/>
            <a:headEnd/>
            <a:tailEnd/>
          </a:ln>
        </p:spPr>
        <p:txBody>
          <a:bodyPr/>
          <a:lstStyle/>
          <a:p>
            <a:endParaRPr lang="en-US" sz="1100"/>
          </a:p>
        </p:txBody>
      </p:sp>
      <p:sp>
        <p:nvSpPr>
          <p:cNvPr id="99411" name="Oval 197"/>
          <p:cNvSpPr>
            <a:spLocks noChangeArrowheads="1"/>
          </p:cNvSpPr>
          <p:nvPr/>
        </p:nvSpPr>
        <p:spPr bwMode="auto">
          <a:xfrm>
            <a:off x="7083425" y="3409950"/>
            <a:ext cx="68263" cy="57150"/>
          </a:xfrm>
          <a:prstGeom prst="ellipse">
            <a:avLst/>
          </a:prstGeom>
          <a:solidFill>
            <a:srgbClr val="FF0000"/>
          </a:solidFill>
          <a:ln w="9525">
            <a:solidFill>
              <a:srgbClr val="FF0000"/>
            </a:solidFill>
            <a:round/>
            <a:headEnd/>
            <a:tailEnd/>
          </a:ln>
        </p:spPr>
        <p:txBody>
          <a:bodyPr/>
          <a:lstStyle/>
          <a:p>
            <a:endParaRPr lang="en-US" sz="1100"/>
          </a:p>
        </p:txBody>
      </p:sp>
      <p:sp>
        <p:nvSpPr>
          <p:cNvPr id="99412" name="Oval 198"/>
          <p:cNvSpPr>
            <a:spLocks noChangeArrowheads="1"/>
          </p:cNvSpPr>
          <p:nvPr/>
        </p:nvSpPr>
        <p:spPr bwMode="auto">
          <a:xfrm>
            <a:off x="7546975" y="3502025"/>
            <a:ext cx="68263" cy="58738"/>
          </a:xfrm>
          <a:prstGeom prst="ellipse">
            <a:avLst/>
          </a:prstGeom>
          <a:solidFill>
            <a:srgbClr val="FF0000"/>
          </a:solidFill>
          <a:ln w="9525">
            <a:solidFill>
              <a:srgbClr val="FF0000"/>
            </a:solidFill>
            <a:round/>
            <a:headEnd/>
            <a:tailEnd/>
          </a:ln>
        </p:spPr>
        <p:txBody>
          <a:bodyPr/>
          <a:lstStyle/>
          <a:p>
            <a:endParaRPr lang="en-US" sz="1100"/>
          </a:p>
        </p:txBody>
      </p:sp>
      <p:sp>
        <p:nvSpPr>
          <p:cNvPr id="99413" name="Freeform 199"/>
          <p:cNvSpPr>
            <a:spLocks/>
          </p:cNvSpPr>
          <p:nvPr/>
        </p:nvSpPr>
        <p:spPr bwMode="auto">
          <a:xfrm>
            <a:off x="1049338" y="2965450"/>
            <a:ext cx="58737" cy="49213"/>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8" y="0"/>
                </a:moveTo>
                <a:lnTo>
                  <a:pt x="37" y="37"/>
                </a:lnTo>
                <a:lnTo>
                  <a:pt x="0" y="37"/>
                </a:lnTo>
                <a:lnTo>
                  <a:pt x="18" y="0"/>
                </a:lnTo>
                <a:close/>
              </a:path>
            </a:pathLst>
          </a:custGeom>
          <a:solidFill>
            <a:srgbClr val="FF0000"/>
          </a:solidFill>
          <a:ln w="9525">
            <a:solidFill>
              <a:srgbClr val="FF0000"/>
            </a:solidFill>
            <a:round/>
            <a:headEnd/>
            <a:tailEnd/>
          </a:ln>
        </p:spPr>
        <p:txBody>
          <a:bodyPr/>
          <a:lstStyle/>
          <a:p>
            <a:endParaRPr lang="en-US"/>
          </a:p>
        </p:txBody>
      </p:sp>
      <p:sp>
        <p:nvSpPr>
          <p:cNvPr id="99414" name="Freeform 200"/>
          <p:cNvSpPr>
            <a:spLocks/>
          </p:cNvSpPr>
          <p:nvPr/>
        </p:nvSpPr>
        <p:spPr bwMode="auto">
          <a:xfrm>
            <a:off x="1512888" y="3527425"/>
            <a:ext cx="58737" cy="49213"/>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8" y="0"/>
                </a:moveTo>
                <a:lnTo>
                  <a:pt x="37" y="37"/>
                </a:lnTo>
                <a:lnTo>
                  <a:pt x="0" y="37"/>
                </a:lnTo>
                <a:lnTo>
                  <a:pt x="18" y="0"/>
                </a:lnTo>
                <a:close/>
              </a:path>
            </a:pathLst>
          </a:custGeom>
          <a:solidFill>
            <a:srgbClr val="FF0000"/>
          </a:solidFill>
          <a:ln w="9525">
            <a:solidFill>
              <a:srgbClr val="FF0000"/>
            </a:solidFill>
            <a:round/>
            <a:headEnd/>
            <a:tailEnd/>
          </a:ln>
        </p:spPr>
        <p:txBody>
          <a:bodyPr/>
          <a:lstStyle/>
          <a:p>
            <a:endParaRPr lang="en-US"/>
          </a:p>
        </p:txBody>
      </p:sp>
      <p:sp>
        <p:nvSpPr>
          <p:cNvPr id="99415" name="Freeform 201"/>
          <p:cNvSpPr>
            <a:spLocks/>
          </p:cNvSpPr>
          <p:nvPr/>
        </p:nvSpPr>
        <p:spPr bwMode="auto">
          <a:xfrm>
            <a:off x="1976438" y="3527425"/>
            <a:ext cx="58737" cy="49213"/>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8" y="0"/>
                </a:moveTo>
                <a:lnTo>
                  <a:pt x="37" y="37"/>
                </a:lnTo>
                <a:lnTo>
                  <a:pt x="0" y="37"/>
                </a:lnTo>
                <a:lnTo>
                  <a:pt x="18" y="0"/>
                </a:lnTo>
                <a:close/>
              </a:path>
            </a:pathLst>
          </a:custGeom>
          <a:solidFill>
            <a:srgbClr val="FF0000"/>
          </a:solidFill>
          <a:ln w="9525">
            <a:solidFill>
              <a:srgbClr val="FF0000"/>
            </a:solidFill>
            <a:round/>
            <a:headEnd/>
            <a:tailEnd/>
          </a:ln>
        </p:spPr>
        <p:txBody>
          <a:bodyPr/>
          <a:lstStyle/>
          <a:p>
            <a:endParaRPr lang="en-US"/>
          </a:p>
        </p:txBody>
      </p:sp>
      <p:sp>
        <p:nvSpPr>
          <p:cNvPr id="99416" name="Freeform 202"/>
          <p:cNvSpPr>
            <a:spLocks/>
          </p:cNvSpPr>
          <p:nvPr/>
        </p:nvSpPr>
        <p:spPr bwMode="auto">
          <a:xfrm>
            <a:off x="2438400" y="3409950"/>
            <a:ext cx="60325" cy="49213"/>
          </a:xfrm>
          <a:custGeom>
            <a:avLst/>
            <a:gdLst>
              <a:gd name="T0" fmla="*/ 2147483647 w 38"/>
              <a:gd name="T1" fmla="*/ 0 h 37"/>
              <a:gd name="T2" fmla="*/ 2147483647 w 38"/>
              <a:gd name="T3" fmla="*/ 2147483647 h 37"/>
              <a:gd name="T4" fmla="*/ 0 w 38"/>
              <a:gd name="T5" fmla="*/ 2147483647 h 37"/>
              <a:gd name="T6" fmla="*/ 2147483647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19" y="0"/>
                </a:moveTo>
                <a:lnTo>
                  <a:pt x="38" y="37"/>
                </a:lnTo>
                <a:lnTo>
                  <a:pt x="0" y="37"/>
                </a:lnTo>
                <a:lnTo>
                  <a:pt x="19" y="0"/>
                </a:lnTo>
                <a:close/>
              </a:path>
            </a:pathLst>
          </a:custGeom>
          <a:solidFill>
            <a:srgbClr val="FF0000"/>
          </a:solidFill>
          <a:ln w="9525">
            <a:solidFill>
              <a:srgbClr val="FF0000"/>
            </a:solidFill>
            <a:round/>
            <a:headEnd/>
            <a:tailEnd/>
          </a:ln>
        </p:spPr>
        <p:txBody>
          <a:bodyPr/>
          <a:lstStyle/>
          <a:p>
            <a:endParaRPr lang="en-US"/>
          </a:p>
        </p:txBody>
      </p:sp>
      <p:sp>
        <p:nvSpPr>
          <p:cNvPr id="99417" name="Freeform 203"/>
          <p:cNvSpPr>
            <a:spLocks/>
          </p:cNvSpPr>
          <p:nvPr/>
        </p:nvSpPr>
        <p:spPr bwMode="auto">
          <a:xfrm>
            <a:off x="2901950" y="3409950"/>
            <a:ext cx="60325" cy="49213"/>
          </a:xfrm>
          <a:custGeom>
            <a:avLst/>
            <a:gdLst>
              <a:gd name="T0" fmla="*/ 2147483647 w 38"/>
              <a:gd name="T1" fmla="*/ 0 h 37"/>
              <a:gd name="T2" fmla="*/ 2147483647 w 38"/>
              <a:gd name="T3" fmla="*/ 2147483647 h 37"/>
              <a:gd name="T4" fmla="*/ 0 w 38"/>
              <a:gd name="T5" fmla="*/ 2147483647 h 37"/>
              <a:gd name="T6" fmla="*/ 2147483647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19" y="0"/>
                </a:moveTo>
                <a:lnTo>
                  <a:pt x="38" y="37"/>
                </a:lnTo>
                <a:lnTo>
                  <a:pt x="0" y="37"/>
                </a:lnTo>
                <a:lnTo>
                  <a:pt x="19" y="0"/>
                </a:lnTo>
                <a:close/>
              </a:path>
            </a:pathLst>
          </a:custGeom>
          <a:solidFill>
            <a:srgbClr val="FF0000"/>
          </a:solidFill>
          <a:ln w="9525">
            <a:solidFill>
              <a:srgbClr val="FF0000"/>
            </a:solidFill>
            <a:round/>
            <a:headEnd/>
            <a:tailEnd/>
          </a:ln>
        </p:spPr>
        <p:txBody>
          <a:bodyPr/>
          <a:lstStyle/>
          <a:p>
            <a:endParaRPr lang="en-US"/>
          </a:p>
        </p:txBody>
      </p:sp>
      <p:sp>
        <p:nvSpPr>
          <p:cNvPr id="99418" name="Freeform 204"/>
          <p:cNvSpPr>
            <a:spLocks/>
          </p:cNvSpPr>
          <p:nvPr/>
        </p:nvSpPr>
        <p:spPr bwMode="auto">
          <a:xfrm>
            <a:off x="3375025" y="3300413"/>
            <a:ext cx="60325" cy="49212"/>
          </a:xfrm>
          <a:custGeom>
            <a:avLst/>
            <a:gdLst>
              <a:gd name="T0" fmla="*/ 2147483647 w 38"/>
              <a:gd name="T1" fmla="*/ 0 h 37"/>
              <a:gd name="T2" fmla="*/ 2147483647 w 38"/>
              <a:gd name="T3" fmla="*/ 2147483647 h 37"/>
              <a:gd name="T4" fmla="*/ 0 w 38"/>
              <a:gd name="T5" fmla="*/ 2147483647 h 37"/>
              <a:gd name="T6" fmla="*/ 2147483647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19" y="0"/>
                </a:moveTo>
                <a:lnTo>
                  <a:pt x="38" y="37"/>
                </a:lnTo>
                <a:lnTo>
                  <a:pt x="0" y="37"/>
                </a:lnTo>
                <a:lnTo>
                  <a:pt x="19" y="0"/>
                </a:lnTo>
                <a:close/>
              </a:path>
            </a:pathLst>
          </a:custGeom>
          <a:solidFill>
            <a:srgbClr val="FF0000"/>
          </a:solidFill>
          <a:ln w="9525">
            <a:solidFill>
              <a:srgbClr val="FF0000"/>
            </a:solidFill>
            <a:round/>
            <a:headEnd/>
            <a:tailEnd/>
          </a:ln>
        </p:spPr>
        <p:txBody>
          <a:bodyPr/>
          <a:lstStyle/>
          <a:p>
            <a:endParaRPr lang="en-US"/>
          </a:p>
        </p:txBody>
      </p:sp>
      <p:sp>
        <p:nvSpPr>
          <p:cNvPr id="99419" name="Freeform 205"/>
          <p:cNvSpPr>
            <a:spLocks/>
          </p:cNvSpPr>
          <p:nvPr/>
        </p:nvSpPr>
        <p:spPr bwMode="auto">
          <a:xfrm>
            <a:off x="3838575" y="3862388"/>
            <a:ext cx="60325" cy="50800"/>
          </a:xfrm>
          <a:custGeom>
            <a:avLst/>
            <a:gdLst>
              <a:gd name="T0" fmla="*/ 2147483647 w 38"/>
              <a:gd name="T1" fmla="*/ 0 h 38"/>
              <a:gd name="T2" fmla="*/ 2147483647 w 38"/>
              <a:gd name="T3" fmla="*/ 2147483647 h 38"/>
              <a:gd name="T4" fmla="*/ 0 w 38"/>
              <a:gd name="T5" fmla="*/ 2147483647 h 38"/>
              <a:gd name="T6" fmla="*/ 2147483647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solidFill>
            <a:srgbClr val="FF0000"/>
          </a:solidFill>
          <a:ln w="9525">
            <a:solidFill>
              <a:srgbClr val="FF0000"/>
            </a:solidFill>
            <a:round/>
            <a:headEnd/>
            <a:tailEnd/>
          </a:ln>
        </p:spPr>
        <p:txBody>
          <a:bodyPr/>
          <a:lstStyle/>
          <a:p>
            <a:endParaRPr lang="en-US"/>
          </a:p>
        </p:txBody>
      </p:sp>
      <p:sp>
        <p:nvSpPr>
          <p:cNvPr id="99420" name="Freeform 206"/>
          <p:cNvSpPr>
            <a:spLocks/>
          </p:cNvSpPr>
          <p:nvPr/>
        </p:nvSpPr>
        <p:spPr bwMode="auto">
          <a:xfrm>
            <a:off x="4302125" y="3527425"/>
            <a:ext cx="60325" cy="49213"/>
          </a:xfrm>
          <a:custGeom>
            <a:avLst/>
            <a:gdLst>
              <a:gd name="T0" fmla="*/ 2147483647 w 38"/>
              <a:gd name="T1" fmla="*/ 0 h 37"/>
              <a:gd name="T2" fmla="*/ 2147483647 w 38"/>
              <a:gd name="T3" fmla="*/ 2147483647 h 37"/>
              <a:gd name="T4" fmla="*/ 0 w 38"/>
              <a:gd name="T5" fmla="*/ 2147483647 h 37"/>
              <a:gd name="T6" fmla="*/ 2147483647 w 38"/>
              <a:gd name="T7" fmla="*/ 0 h 37"/>
              <a:gd name="T8" fmla="*/ 0 60000 65536"/>
              <a:gd name="T9" fmla="*/ 0 60000 65536"/>
              <a:gd name="T10" fmla="*/ 0 60000 65536"/>
              <a:gd name="T11" fmla="*/ 0 60000 65536"/>
              <a:gd name="T12" fmla="*/ 0 w 38"/>
              <a:gd name="T13" fmla="*/ 0 h 37"/>
              <a:gd name="T14" fmla="*/ 38 w 38"/>
              <a:gd name="T15" fmla="*/ 37 h 37"/>
            </a:gdLst>
            <a:ahLst/>
            <a:cxnLst>
              <a:cxn ang="T8">
                <a:pos x="T0" y="T1"/>
              </a:cxn>
              <a:cxn ang="T9">
                <a:pos x="T2" y="T3"/>
              </a:cxn>
              <a:cxn ang="T10">
                <a:pos x="T4" y="T5"/>
              </a:cxn>
              <a:cxn ang="T11">
                <a:pos x="T6" y="T7"/>
              </a:cxn>
            </a:cxnLst>
            <a:rect l="T12" t="T13" r="T14" b="T15"/>
            <a:pathLst>
              <a:path w="38" h="37">
                <a:moveTo>
                  <a:pt x="19" y="0"/>
                </a:moveTo>
                <a:lnTo>
                  <a:pt x="38" y="37"/>
                </a:lnTo>
                <a:lnTo>
                  <a:pt x="0" y="37"/>
                </a:lnTo>
                <a:lnTo>
                  <a:pt x="19" y="0"/>
                </a:lnTo>
                <a:close/>
              </a:path>
            </a:pathLst>
          </a:custGeom>
          <a:solidFill>
            <a:srgbClr val="FF0000"/>
          </a:solidFill>
          <a:ln w="9525">
            <a:solidFill>
              <a:srgbClr val="FF0000"/>
            </a:solidFill>
            <a:round/>
            <a:headEnd/>
            <a:tailEnd/>
          </a:ln>
        </p:spPr>
        <p:txBody>
          <a:bodyPr/>
          <a:lstStyle/>
          <a:p>
            <a:endParaRPr lang="en-US"/>
          </a:p>
        </p:txBody>
      </p:sp>
      <p:sp>
        <p:nvSpPr>
          <p:cNvPr id="99421" name="Freeform 207"/>
          <p:cNvSpPr>
            <a:spLocks/>
          </p:cNvSpPr>
          <p:nvPr/>
        </p:nvSpPr>
        <p:spPr bwMode="auto">
          <a:xfrm>
            <a:off x="4765675" y="3694113"/>
            <a:ext cx="58738" cy="50800"/>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9" y="0"/>
                </a:moveTo>
                <a:lnTo>
                  <a:pt x="37" y="37"/>
                </a:lnTo>
                <a:lnTo>
                  <a:pt x="0" y="37"/>
                </a:lnTo>
                <a:lnTo>
                  <a:pt x="19" y="0"/>
                </a:lnTo>
                <a:close/>
              </a:path>
            </a:pathLst>
          </a:custGeom>
          <a:solidFill>
            <a:srgbClr val="FF0000"/>
          </a:solidFill>
          <a:ln w="9525">
            <a:solidFill>
              <a:srgbClr val="FF0000"/>
            </a:solidFill>
            <a:round/>
            <a:headEnd/>
            <a:tailEnd/>
          </a:ln>
        </p:spPr>
        <p:txBody>
          <a:bodyPr/>
          <a:lstStyle/>
          <a:p>
            <a:endParaRPr lang="en-US"/>
          </a:p>
        </p:txBody>
      </p:sp>
      <p:sp>
        <p:nvSpPr>
          <p:cNvPr id="99422" name="Freeform 208"/>
          <p:cNvSpPr>
            <a:spLocks/>
          </p:cNvSpPr>
          <p:nvPr/>
        </p:nvSpPr>
        <p:spPr bwMode="auto">
          <a:xfrm>
            <a:off x="5229225" y="3636963"/>
            <a:ext cx="58738" cy="49212"/>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9" y="0"/>
                </a:moveTo>
                <a:lnTo>
                  <a:pt x="37" y="37"/>
                </a:lnTo>
                <a:lnTo>
                  <a:pt x="0" y="37"/>
                </a:lnTo>
                <a:lnTo>
                  <a:pt x="19" y="0"/>
                </a:lnTo>
                <a:close/>
              </a:path>
            </a:pathLst>
          </a:custGeom>
          <a:solidFill>
            <a:srgbClr val="FF0000"/>
          </a:solidFill>
          <a:ln w="9525">
            <a:solidFill>
              <a:srgbClr val="FF0000"/>
            </a:solidFill>
            <a:round/>
            <a:headEnd/>
            <a:tailEnd/>
          </a:ln>
        </p:spPr>
        <p:txBody>
          <a:bodyPr/>
          <a:lstStyle/>
          <a:p>
            <a:endParaRPr lang="en-US"/>
          </a:p>
        </p:txBody>
      </p:sp>
      <p:sp>
        <p:nvSpPr>
          <p:cNvPr id="99423" name="Freeform 209"/>
          <p:cNvSpPr>
            <a:spLocks/>
          </p:cNvSpPr>
          <p:nvPr/>
        </p:nvSpPr>
        <p:spPr bwMode="auto">
          <a:xfrm>
            <a:off x="5702300" y="4306888"/>
            <a:ext cx="60325" cy="50800"/>
          </a:xfrm>
          <a:custGeom>
            <a:avLst/>
            <a:gdLst>
              <a:gd name="T0" fmla="*/ 2147483647 w 38"/>
              <a:gd name="T1" fmla="*/ 0 h 38"/>
              <a:gd name="T2" fmla="*/ 2147483647 w 38"/>
              <a:gd name="T3" fmla="*/ 2147483647 h 38"/>
              <a:gd name="T4" fmla="*/ 0 w 38"/>
              <a:gd name="T5" fmla="*/ 2147483647 h 38"/>
              <a:gd name="T6" fmla="*/ 2147483647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19" y="0"/>
                </a:moveTo>
                <a:lnTo>
                  <a:pt x="38" y="38"/>
                </a:lnTo>
                <a:lnTo>
                  <a:pt x="0" y="38"/>
                </a:lnTo>
                <a:lnTo>
                  <a:pt x="19" y="0"/>
                </a:lnTo>
                <a:close/>
              </a:path>
            </a:pathLst>
          </a:custGeom>
          <a:solidFill>
            <a:srgbClr val="FF0000"/>
          </a:solidFill>
          <a:ln w="9525">
            <a:solidFill>
              <a:srgbClr val="FF0000"/>
            </a:solidFill>
            <a:round/>
            <a:headEnd/>
            <a:tailEnd/>
          </a:ln>
        </p:spPr>
        <p:txBody>
          <a:bodyPr/>
          <a:lstStyle/>
          <a:p>
            <a:endParaRPr lang="en-US"/>
          </a:p>
        </p:txBody>
      </p:sp>
      <p:sp>
        <p:nvSpPr>
          <p:cNvPr id="99424" name="Freeform 210"/>
          <p:cNvSpPr>
            <a:spLocks/>
          </p:cNvSpPr>
          <p:nvPr/>
        </p:nvSpPr>
        <p:spPr bwMode="auto">
          <a:xfrm>
            <a:off x="6165850" y="4365625"/>
            <a:ext cx="58738" cy="49213"/>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9" y="0"/>
                </a:moveTo>
                <a:lnTo>
                  <a:pt x="37" y="37"/>
                </a:lnTo>
                <a:lnTo>
                  <a:pt x="0" y="37"/>
                </a:lnTo>
                <a:lnTo>
                  <a:pt x="19" y="0"/>
                </a:lnTo>
                <a:close/>
              </a:path>
            </a:pathLst>
          </a:custGeom>
          <a:solidFill>
            <a:srgbClr val="FF0000"/>
          </a:solidFill>
          <a:ln w="9525">
            <a:solidFill>
              <a:srgbClr val="FF0000"/>
            </a:solidFill>
            <a:round/>
            <a:headEnd/>
            <a:tailEnd/>
          </a:ln>
        </p:spPr>
        <p:txBody>
          <a:bodyPr/>
          <a:lstStyle/>
          <a:p>
            <a:endParaRPr lang="en-US"/>
          </a:p>
        </p:txBody>
      </p:sp>
      <p:sp>
        <p:nvSpPr>
          <p:cNvPr id="99425" name="Freeform 211"/>
          <p:cNvSpPr>
            <a:spLocks/>
          </p:cNvSpPr>
          <p:nvPr/>
        </p:nvSpPr>
        <p:spPr bwMode="auto">
          <a:xfrm>
            <a:off x="6629400" y="4256088"/>
            <a:ext cx="58738" cy="50800"/>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9" y="0"/>
                </a:moveTo>
                <a:lnTo>
                  <a:pt x="37" y="37"/>
                </a:lnTo>
                <a:lnTo>
                  <a:pt x="0" y="37"/>
                </a:lnTo>
                <a:lnTo>
                  <a:pt x="19" y="0"/>
                </a:lnTo>
                <a:close/>
              </a:path>
            </a:pathLst>
          </a:custGeom>
          <a:solidFill>
            <a:srgbClr val="FF0000"/>
          </a:solidFill>
          <a:ln w="9525">
            <a:solidFill>
              <a:srgbClr val="FF0000"/>
            </a:solidFill>
            <a:round/>
            <a:headEnd/>
            <a:tailEnd/>
          </a:ln>
        </p:spPr>
        <p:txBody>
          <a:bodyPr/>
          <a:lstStyle/>
          <a:p>
            <a:endParaRPr lang="en-US"/>
          </a:p>
        </p:txBody>
      </p:sp>
      <p:sp>
        <p:nvSpPr>
          <p:cNvPr id="99426" name="Freeform 212"/>
          <p:cNvSpPr>
            <a:spLocks/>
          </p:cNvSpPr>
          <p:nvPr/>
        </p:nvSpPr>
        <p:spPr bwMode="auto">
          <a:xfrm>
            <a:off x="7092950" y="5430838"/>
            <a:ext cx="58738" cy="50800"/>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9" y="0"/>
                </a:moveTo>
                <a:lnTo>
                  <a:pt x="37" y="37"/>
                </a:lnTo>
                <a:lnTo>
                  <a:pt x="0" y="37"/>
                </a:lnTo>
                <a:lnTo>
                  <a:pt x="19" y="0"/>
                </a:lnTo>
                <a:close/>
              </a:path>
            </a:pathLst>
          </a:custGeom>
          <a:solidFill>
            <a:srgbClr val="FF0000"/>
          </a:solidFill>
          <a:ln w="9525">
            <a:solidFill>
              <a:srgbClr val="FF0000"/>
            </a:solidFill>
            <a:round/>
            <a:headEnd/>
            <a:tailEnd/>
          </a:ln>
        </p:spPr>
        <p:txBody>
          <a:bodyPr/>
          <a:lstStyle/>
          <a:p>
            <a:endParaRPr lang="en-US"/>
          </a:p>
        </p:txBody>
      </p:sp>
      <p:sp>
        <p:nvSpPr>
          <p:cNvPr id="99427" name="Freeform 213"/>
          <p:cNvSpPr>
            <a:spLocks/>
          </p:cNvSpPr>
          <p:nvPr/>
        </p:nvSpPr>
        <p:spPr bwMode="auto">
          <a:xfrm>
            <a:off x="7556500" y="4867275"/>
            <a:ext cx="58738" cy="52388"/>
          </a:xfrm>
          <a:custGeom>
            <a:avLst/>
            <a:gdLst>
              <a:gd name="T0" fmla="*/ 2147483647 w 37"/>
              <a:gd name="T1" fmla="*/ 0 h 38"/>
              <a:gd name="T2" fmla="*/ 2147483647 w 37"/>
              <a:gd name="T3" fmla="*/ 2147483647 h 38"/>
              <a:gd name="T4" fmla="*/ 0 w 37"/>
              <a:gd name="T5" fmla="*/ 2147483647 h 38"/>
              <a:gd name="T6" fmla="*/ 2147483647 w 37"/>
              <a:gd name="T7" fmla="*/ 0 h 38"/>
              <a:gd name="T8" fmla="*/ 0 60000 65536"/>
              <a:gd name="T9" fmla="*/ 0 60000 65536"/>
              <a:gd name="T10" fmla="*/ 0 60000 65536"/>
              <a:gd name="T11" fmla="*/ 0 60000 65536"/>
              <a:gd name="T12" fmla="*/ 0 w 37"/>
              <a:gd name="T13" fmla="*/ 0 h 38"/>
              <a:gd name="T14" fmla="*/ 37 w 37"/>
              <a:gd name="T15" fmla="*/ 38 h 38"/>
            </a:gdLst>
            <a:ahLst/>
            <a:cxnLst>
              <a:cxn ang="T8">
                <a:pos x="T0" y="T1"/>
              </a:cxn>
              <a:cxn ang="T9">
                <a:pos x="T2" y="T3"/>
              </a:cxn>
              <a:cxn ang="T10">
                <a:pos x="T4" y="T5"/>
              </a:cxn>
              <a:cxn ang="T11">
                <a:pos x="T6" y="T7"/>
              </a:cxn>
            </a:cxnLst>
            <a:rect l="T12" t="T13" r="T14" b="T15"/>
            <a:pathLst>
              <a:path w="37" h="38">
                <a:moveTo>
                  <a:pt x="19" y="0"/>
                </a:moveTo>
                <a:lnTo>
                  <a:pt x="37" y="38"/>
                </a:lnTo>
                <a:lnTo>
                  <a:pt x="0" y="38"/>
                </a:lnTo>
                <a:lnTo>
                  <a:pt x="19" y="0"/>
                </a:lnTo>
                <a:close/>
              </a:path>
            </a:pathLst>
          </a:custGeom>
          <a:solidFill>
            <a:srgbClr val="FF0000"/>
          </a:solidFill>
          <a:ln w="9525">
            <a:solidFill>
              <a:srgbClr val="FF0000"/>
            </a:solidFill>
            <a:round/>
            <a:headEnd/>
            <a:tailEnd/>
          </a:ln>
        </p:spPr>
        <p:txBody>
          <a:bodyPr/>
          <a:lstStyle/>
          <a:p>
            <a:endParaRPr lang="en-US"/>
          </a:p>
        </p:txBody>
      </p:sp>
      <p:sp>
        <p:nvSpPr>
          <p:cNvPr id="99428" name="Rectangle 214"/>
          <p:cNvSpPr>
            <a:spLocks noChangeArrowheads="1"/>
          </p:cNvSpPr>
          <p:nvPr/>
        </p:nvSpPr>
        <p:spPr bwMode="auto">
          <a:xfrm>
            <a:off x="1187450" y="3770313"/>
            <a:ext cx="2746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36.7</a:t>
            </a:r>
            <a:endParaRPr lang="en-US" sz="1100"/>
          </a:p>
        </p:txBody>
      </p:sp>
      <p:sp>
        <p:nvSpPr>
          <p:cNvPr id="99429" name="Rectangle 215"/>
          <p:cNvSpPr>
            <a:spLocks noChangeArrowheads="1"/>
          </p:cNvSpPr>
          <p:nvPr/>
        </p:nvSpPr>
        <p:spPr bwMode="auto">
          <a:xfrm>
            <a:off x="1651000" y="3308350"/>
            <a:ext cx="2746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45.0</a:t>
            </a:r>
            <a:endParaRPr lang="en-US" sz="1100"/>
          </a:p>
        </p:txBody>
      </p:sp>
      <p:sp>
        <p:nvSpPr>
          <p:cNvPr id="99430" name="Rectangle 216"/>
          <p:cNvSpPr>
            <a:spLocks noChangeArrowheads="1"/>
          </p:cNvSpPr>
          <p:nvPr/>
        </p:nvSpPr>
        <p:spPr bwMode="auto">
          <a:xfrm>
            <a:off x="2112963" y="3527425"/>
            <a:ext cx="2746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41.0</a:t>
            </a:r>
            <a:endParaRPr lang="en-US" sz="1100"/>
          </a:p>
        </p:txBody>
      </p:sp>
      <p:sp>
        <p:nvSpPr>
          <p:cNvPr id="99431" name="Rectangle 217"/>
          <p:cNvSpPr>
            <a:spLocks noChangeArrowheads="1"/>
          </p:cNvSpPr>
          <p:nvPr/>
        </p:nvSpPr>
        <p:spPr bwMode="auto">
          <a:xfrm>
            <a:off x="2576513" y="4532313"/>
            <a:ext cx="2746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23.1</a:t>
            </a:r>
            <a:endParaRPr lang="en-US" sz="1100"/>
          </a:p>
        </p:txBody>
      </p:sp>
      <p:sp>
        <p:nvSpPr>
          <p:cNvPr id="99432" name="Rectangle 218"/>
          <p:cNvSpPr>
            <a:spLocks noChangeArrowheads="1"/>
          </p:cNvSpPr>
          <p:nvPr/>
        </p:nvSpPr>
        <p:spPr bwMode="auto">
          <a:xfrm>
            <a:off x="3040063" y="3727450"/>
            <a:ext cx="2746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37.5</a:t>
            </a:r>
            <a:endParaRPr lang="en-US" sz="1100"/>
          </a:p>
        </p:txBody>
      </p:sp>
      <p:sp>
        <p:nvSpPr>
          <p:cNvPr id="99433" name="Rectangle 219"/>
          <p:cNvSpPr>
            <a:spLocks noChangeArrowheads="1"/>
          </p:cNvSpPr>
          <p:nvPr/>
        </p:nvSpPr>
        <p:spPr bwMode="auto">
          <a:xfrm>
            <a:off x="3513138" y="4071938"/>
            <a:ext cx="2746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31.4</a:t>
            </a:r>
            <a:endParaRPr lang="en-US" sz="1100"/>
          </a:p>
        </p:txBody>
      </p:sp>
      <p:sp>
        <p:nvSpPr>
          <p:cNvPr id="99434" name="Rectangle 220"/>
          <p:cNvSpPr>
            <a:spLocks noChangeArrowheads="1"/>
          </p:cNvSpPr>
          <p:nvPr/>
        </p:nvSpPr>
        <p:spPr bwMode="auto">
          <a:xfrm>
            <a:off x="3976688" y="4071938"/>
            <a:ext cx="2746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31.4</a:t>
            </a:r>
            <a:endParaRPr lang="en-US" sz="1100"/>
          </a:p>
        </p:txBody>
      </p:sp>
      <p:sp>
        <p:nvSpPr>
          <p:cNvPr id="99435" name="Rectangle 221"/>
          <p:cNvSpPr>
            <a:spLocks noChangeArrowheads="1"/>
          </p:cNvSpPr>
          <p:nvPr/>
        </p:nvSpPr>
        <p:spPr bwMode="auto">
          <a:xfrm>
            <a:off x="4440238" y="3971925"/>
            <a:ext cx="2746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33.1</a:t>
            </a:r>
            <a:endParaRPr lang="en-US" sz="1100"/>
          </a:p>
        </p:txBody>
      </p:sp>
      <p:sp>
        <p:nvSpPr>
          <p:cNvPr id="99436" name="Rectangle 222"/>
          <p:cNvSpPr>
            <a:spLocks noChangeArrowheads="1"/>
          </p:cNvSpPr>
          <p:nvPr/>
        </p:nvSpPr>
        <p:spPr bwMode="auto">
          <a:xfrm>
            <a:off x="4903788" y="3709988"/>
            <a:ext cx="2746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37.8</a:t>
            </a:r>
            <a:endParaRPr lang="en-US" sz="1100"/>
          </a:p>
        </p:txBody>
      </p:sp>
      <p:sp>
        <p:nvSpPr>
          <p:cNvPr id="99437" name="Rectangle 223"/>
          <p:cNvSpPr>
            <a:spLocks noChangeArrowheads="1"/>
          </p:cNvSpPr>
          <p:nvPr/>
        </p:nvSpPr>
        <p:spPr bwMode="auto">
          <a:xfrm>
            <a:off x="5367338" y="3535363"/>
            <a:ext cx="2746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40.9</a:t>
            </a:r>
            <a:endParaRPr lang="en-US" sz="1100"/>
          </a:p>
        </p:txBody>
      </p:sp>
      <p:sp>
        <p:nvSpPr>
          <p:cNvPr id="99438" name="Rectangle 224"/>
          <p:cNvSpPr>
            <a:spLocks noChangeArrowheads="1"/>
          </p:cNvSpPr>
          <p:nvPr/>
        </p:nvSpPr>
        <p:spPr bwMode="auto">
          <a:xfrm>
            <a:off x="5840413" y="3609975"/>
            <a:ext cx="2746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39.6</a:t>
            </a:r>
            <a:endParaRPr lang="en-US" sz="1100"/>
          </a:p>
        </p:txBody>
      </p:sp>
      <p:sp>
        <p:nvSpPr>
          <p:cNvPr id="99439" name="Rectangle 225"/>
          <p:cNvSpPr>
            <a:spLocks noChangeArrowheads="1"/>
          </p:cNvSpPr>
          <p:nvPr/>
        </p:nvSpPr>
        <p:spPr bwMode="auto">
          <a:xfrm>
            <a:off x="6303963" y="3149600"/>
            <a:ext cx="2746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47.8</a:t>
            </a:r>
            <a:endParaRPr lang="en-US" sz="1100"/>
          </a:p>
        </p:txBody>
      </p:sp>
      <p:sp>
        <p:nvSpPr>
          <p:cNvPr id="99440" name="Rectangle 226"/>
          <p:cNvSpPr>
            <a:spLocks noChangeArrowheads="1"/>
          </p:cNvSpPr>
          <p:nvPr/>
        </p:nvSpPr>
        <p:spPr bwMode="auto">
          <a:xfrm>
            <a:off x="6767513" y="2814638"/>
            <a:ext cx="2746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53.7</a:t>
            </a:r>
            <a:endParaRPr lang="en-US" sz="1100"/>
          </a:p>
        </p:txBody>
      </p:sp>
      <p:sp>
        <p:nvSpPr>
          <p:cNvPr id="99441" name="Rectangle 227"/>
          <p:cNvSpPr>
            <a:spLocks noChangeArrowheads="1"/>
          </p:cNvSpPr>
          <p:nvPr/>
        </p:nvSpPr>
        <p:spPr bwMode="auto">
          <a:xfrm>
            <a:off x="7231063" y="2914650"/>
            <a:ext cx="2746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52.0</a:t>
            </a:r>
            <a:endParaRPr lang="en-US" sz="1100"/>
          </a:p>
        </p:txBody>
      </p:sp>
      <p:sp>
        <p:nvSpPr>
          <p:cNvPr id="99442" name="Rectangle 228"/>
          <p:cNvSpPr>
            <a:spLocks noChangeArrowheads="1"/>
          </p:cNvSpPr>
          <p:nvPr/>
        </p:nvSpPr>
        <p:spPr bwMode="auto">
          <a:xfrm>
            <a:off x="7391400" y="3868738"/>
            <a:ext cx="2746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38.0</a:t>
            </a:r>
            <a:endParaRPr lang="en-US" sz="1100"/>
          </a:p>
        </p:txBody>
      </p:sp>
      <p:sp>
        <p:nvSpPr>
          <p:cNvPr id="99443" name="Rectangle 229"/>
          <p:cNvSpPr>
            <a:spLocks noChangeArrowheads="1"/>
          </p:cNvSpPr>
          <p:nvPr/>
        </p:nvSpPr>
        <p:spPr bwMode="auto">
          <a:xfrm>
            <a:off x="103822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44" name="Rectangle 230"/>
          <p:cNvSpPr>
            <a:spLocks noChangeArrowheads="1"/>
          </p:cNvSpPr>
          <p:nvPr/>
        </p:nvSpPr>
        <p:spPr bwMode="auto">
          <a:xfrm>
            <a:off x="150177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45" name="Rectangle 231"/>
          <p:cNvSpPr>
            <a:spLocks noChangeArrowheads="1"/>
          </p:cNvSpPr>
          <p:nvPr/>
        </p:nvSpPr>
        <p:spPr bwMode="auto">
          <a:xfrm>
            <a:off x="196532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46" name="Rectangle 232"/>
          <p:cNvSpPr>
            <a:spLocks noChangeArrowheads="1"/>
          </p:cNvSpPr>
          <p:nvPr/>
        </p:nvSpPr>
        <p:spPr bwMode="auto">
          <a:xfrm>
            <a:off x="242887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47" name="Rectangle 233"/>
          <p:cNvSpPr>
            <a:spLocks noChangeArrowheads="1"/>
          </p:cNvSpPr>
          <p:nvPr/>
        </p:nvSpPr>
        <p:spPr bwMode="auto">
          <a:xfrm>
            <a:off x="289242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48" name="Rectangle 234"/>
          <p:cNvSpPr>
            <a:spLocks noChangeArrowheads="1"/>
          </p:cNvSpPr>
          <p:nvPr/>
        </p:nvSpPr>
        <p:spPr bwMode="auto">
          <a:xfrm>
            <a:off x="3365500"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49" name="Rectangle 235"/>
          <p:cNvSpPr>
            <a:spLocks noChangeArrowheads="1"/>
          </p:cNvSpPr>
          <p:nvPr/>
        </p:nvSpPr>
        <p:spPr bwMode="auto">
          <a:xfrm>
            <a:off x="3829050"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50" name="Rectangle 236"/>
          <p:cNvSpPr>
            <a:spLocks noChangeArrowheads="1"/>
          </p:cNvSpPr>
          <p:nvPr/>
        </p:nvSpPr>
        <p:spPr bwMode="auto">
          <a:xfrm>
            <a:off x="4292600"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51" name="Rectangle 237"/>
          <p:cNvSpPr>
            <a:spLocks noChangeArrowheads="1"/>
          </p:cNvSpPr>
          <p:nvPr/>
        </p:nvSpPr>
        <p:spPr bwMode="auto">
          <a:xfrm>
            <a:off x="4756150"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52" name="Rectangle 238"/>
          <p:cNvSpPr>
            <a:spLocks noChangeArrowheads="1"/>
          </p:cNvSpPr>
          <p:nvPr/>
        </p:nvSpPr>
        <p:spPr bwMode="auto">
          <a:xfrm>
            <a:off x="5219700"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53" name="Rectangle 239"/>
          <p:cNvSpPr>
            <a:spLocks noChangeArrowheads="1"/>
          </p:cNvSpPr>
          <p:nvPr/>
        </p:nvSpPr>
        <p:spPr bwMode="auto">
          <a:xfrm>
            <a:off x="569277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54" name="Rectangle 240"/>
          <p:cNvSpPr>
            <a:spLocks noChangeArrowheads="1"/>
          </p:cNvSpPr>
          <p:nvPr/>
        </p:nvSpPr>
        <p:spPr bwMode="auto">
          <a:xfrm>
            <a:off x="615632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55" name="Rectangle 241"/>
          <p:cNvSpPr>
            <a:spLocks noChangeArrowheads="1"/>
          </p:cNvSpPr>
          <p:nvPr/>
        </p:nvSpPr>
        <p:spPr bwMode="auto">
          <a:xfrm>
            <a:off x="661987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56" name="Rectangle 242"/>
          <p:cNvSpPr>
            <a:spLocks noChangeArrowheads="1"/>
          </p:cNvSpPr>
          <p:nvPr/>
        </p:nvSpPr>
        <p:spPr bwMode="auto">
          <a:xfrm>
            <a:off x="708342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57" name="Rectangle 243"/>
          <p:cNvSpPr>
            <a:spLocks noChangeArrowheads="1"/>
          </p:cNvSpPr>
          <p:nvPr/>
        </p:nvSpPr>
        <p:spPr bwMode="auto">
          <a:xfrm>
            <a:off x="7546975" y="5591175"/>
            <a:ext cx="857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99458" name="Rectangle 244"/>
          <p:cNvSpPr>
            <a:spLocks noChangeArrowheads="1"/>
          </p:cNvSpPr>
          <p:nvPr/>
        </p:nvSpPr>
        <p:spPr bwMode="auto">
          <a:xfrm>
            <a:off x="930275" y="3979863"/>
            <a:ext cx="2746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29.7</a:t>
            </a:r>
            <a:endParaRPr lang="en-US" sz="1100"/>
          </a:p>
        </p:txBody>
      </p:sp>
      <p:sp>
        <p:nvSpPr>
          <p:cNvPr id="99459" name="Rectangle 245"/>
          <p:cNvSpPr>
            <a:spLocks noChangeArrowheads="1"/>
          </p:cNvSpPr>
          <p:nvPr/>
        </p:nvSpPr>
        <p:spPr bwMode="auto">
          <a:xfrm>
            <a:off x="1393825" y="3879850"/>
            <a:ext cx="2746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31.5</a:t>
            </a:r>
            <a:endParaRPr lang="en-US" sz="1100"/>
          </a:p>
        </p:txBody>
      </p:sp>
      <p:sp>
        <p:nvSpPr>
          <p:cNvPr id="99460" name="Rectangle 246"/>
          <p:cNvSpPr>
            <a:spLocks noChangeArrowheads="1"/>
          </p:cNvSpPr>
          <p:nvPr/>
        </p:nvSpPr>
        <p:spPr bwMode="auto">
          <a:xfrm>
            <a:off x="1857375" y="3636963"/>
            <a:ext cx="2746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35.8</a:t>
            </a:r>
            <a:endParaRPr lang="en-US" sz="1100"/>
          </a:p>
        </p:txBody>
      </p:sp>
      <p:sp>
        <p:nvSpPr>
          <p:cNvPr id="99461" name="Rectangle 247"/>
          <p:cNvSpPr>
            <a:spLocks noChangeArrowheads="1"/>
          </p:cNvSpPr>
          <p:nvPr/>
        </p:nvSpPr>
        <p:spPr bwMode="auto">
          <a:xfrm>
            <a:off x="2320925" y="3702050"/>
            <a:ext cx="2746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34.6</a:t>
            </a:r>
            <a:endParaRPr lang="en-US" sz="1100"/>
          </a:p>
        </p:txBody>
      </p:sp>
      <p:sp>
        <p:nvSpPr>
          <p:cNvPr id="99462" name="Rectangle 248"/>
          <p:cNvSpPr>
            <a:spLocks noChangeArrowheads="1"/>
          </p:cNvSpPr>
          <p:nvPr/>
        </p:nvSpPr>
        <p:spPr bwMode="auto">
          <a:xfrm>
            <a:off x="2843213" y="3736975"/>
            <a:ext cx="1571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34</a:t>
            </a:r>
            <a:endParaRPr lang="en-US" sz="1100"/>
          </a:p>
        </p:txBody>
      </p:sp>
      <p:sp>
        <p:nvSpPr>
          <p:cNvPr id="99463" name="Rectangle 249"/>
          <p:cNvSpPr>
            <a:spLocks noChangeArrowheads="1"/>
          </p:cNvSpPr>
          <p:nvPr/>
        </p:nvSpPr>
        <p:spPr bwMode="auto">
          <a:xfrm>
            <a:off x="3257550" y="3870325"/>
            <a:ext cx="2746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31.6</a:t>
            </a:r>
            <a:endParaRPr lang="en-US" sz="1100"/>
          </a:p>
        </p:txBody>
      </p:sp>
      <p:sp>
        <p:nvSpPr>
          <p:cNvPr id="99464" name="Rectangle 250"/>
          <p:cNvSpPr>
            <a:spLocks noChangeArrowheads="1"/>
          </p:cNvSpPr>
          <p:nvPr/>
        </p:nvSpPr>
        <p:spPr bwMode="auto">
          <a:xfrm>
            <a:off x="3779838" y="3459163"/>
            <a:ext cx="1571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39</a:t>
            </a:r>
            <a:endParaRPr lang="en-US" sz="1100"/>
          </a:p>
        </p:txBody>
      </p:sp>
      <p:sp>
        <p:nvSpPr>
          <p:cNvPr id="99465" name="Rectangle 251"/>
          <p:cNvSpPr>
            <a:spLocks noChangeArrowheads="1"/>
          </p:cNvSpPr>
          <p:nvPr/>
        </p:nvSpPr>
        <p:spPr bwMode="auto">
          <a:xfrm>
            <a:off x="4184650" y="3325813"/>
            <a:ext cx="2746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41.4</a:t>
            </a:r>
            <a:endParaRPr lang="en-US" sz="1100"/>
          </a:p>
        </p:txBody>
      </p:sp>
      <p:sp>
        <p:nvSpPr>
          <p:cNvPr id="99466" name="Rectangle 252"/>
          <p:cNvSpPr>
            <a:spLocks noChangeArrowheads="1"/>
          </p:cNvSpPr>
          <p:nvPr/>
        </p:nvSpPr>
        <p:spPr bwMode="auto">
          <a:xfrm>
            <a:off x="4648200" y="3014663"/>
            <a:ext cx="2746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46.9</a:t>
            </a:r>
            <a:endParaRPr lang="en-US" sz="1100"/>
          </a:p>
        </p:txBody>
      </p:sp>
      <p:sp>
        <p:nvSpPr>
          <p:cNvPr id="99467" name="Rectangle 253"/>
          <p:cNvSpPr>
            <a:spLocks noChangeArrowheads="1"/>
          </p:cNvSpPr>
          <p:nvPr/>
        </p:nvSpPr>
        <p:spPr bwMode="auto">
          <a:xfrm>
            <a:off x="5111750" y="3836988"/>
            <a:ext cx="2746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32.2</a:t>
            </a:r>
            <a:endParaRPr lang="en-US" sz="1100"/>
          </a:p>
        </p:txBody>
      </p:sp>
      <p:sp>
        <p:nvSpPr>
          <p:cNvPr id="99468" name="Rectangle 254"/>
          <p:cNvSpPr>
            <a:spLocks noChangeArrowheads="1"/>
          </p:cNvSpPr>
          <p:nvPr/>
        </p:nvSpPr>
        <p:spPr bwMode="auto">
          <a:xfrm>
            <a:off x="5584825" y="2822575"/>
            <a:ext cx="2746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50.3</a:t>
            </a:r>
            <a:endParaRPr lang="en-US" sz="1100"/>
          </a:p>
        </p:txBody>
      </p:sp>
      <p:sp>
        <p:nvSpPr>
          <p:cNvPr id="99469" name="Rectangle 255"/>
          <p:cNvSpPr>
            <a:spLocks noChangeArrowheads="1"/>
          </p:cNvSpPr>
          <p:nvPr/>
        </p:nvSpPr>
        <p:spPr bwMode="auto">
          <a:xfrm>
            <a:off x="6048375" y="2981325"/>
            <a:ext cx="2746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47.4</a:t>
            </a:r>
            <a:endParaRPr lang="en-US" sz="1100"/>
          </a:p>
        </p:txBody>
      </p:sp>
      <p:sp>
        <p:nvSpPr>
          <p:cNvPr id="99470" name="Rectangle 256"/>
          <p:cNvSpPr>
            <a:spLocks noChangeArrowheads="1"/>
          </p:cNvSpPr>
          <p:nvPr/>
        </p:nvSpPr>
        <p:spPr bwMode="auto">
          <a:xfrm>
            <a:off x="6511925" y="3308350"/>
            <a:ext cx="2746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41.7</a:t>
            </a:r>
            <a:endParaRPr lang="en-US" sz="1100"/>
          </a:p>
        </p:txBody>
      </p:sp>
      <p:sp>
        <p:nvSpPr>
          <p:cNvPr id="99471" name="Rectangle 257"/>
          <p:cNvSpPr>
            <a:spLocks noChangeArrowheads="1"/>
          </p:cNvSpPr>
          <p:nvPr/>
        </p:nvSpPr>
        <p:spPr bwMode="auto">
          <a:xfrm>
            <a:off x="6975475" y="3182938"/>
            <a:ext cx="2746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43.9</a:t>
            </a:r>
            <a:endParaRPr lang="en-US" sz="1100"/>
          </a:p>
        </p:txBody>
      </p:sp>
      <p:sp>
        <p:nvSpPr>
          <p:cNvPr id="99472" name="Rectangle 258"/>
          <p:cNvSpPr>
            <a:spLocks noChangeArrowheads="1"/>
          </p:cNvSpPr>
          <p:nvPr/>
        </p:nvSpPr>
        <p:spPr bwMode="auto">
          <a:xfrm>
            <a:off x="7437438" y="3275013"/>
            <a:ext cx="2746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42.2</a:t>
            </a:r>
            <a:endParaRPr lang="en-US" sz="1100"/>
          </a:p>
        </p:txBody>
      </p:sp>
      <p:sp>
        <p:nvSpPr>
          <p:cNvPr id="99473" name="Rectangle 259"/>
          <p:cNvSpPr>
            <a:spLocks noChangeArrowheads="1"/>
          </p:cNvSpPr>
          <p:nvPr/>
        </p:nvSpPr>
        <p:spPr bwMode="auto">
          <a:xfrm>
            <a:off x="990600" y="2767013"/>
            <a:ext cx="1571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52</a:t>
            </a:r>
            <a:endParaRPr lang="en-US" sz="1100"/>
          </a:p>
        </p:txBody>
      </p:sp>
      <p:sp>
        <p:nvSpPr>
          <p:cNvPr id="99474" name="Rectangle 260"/>
          <p:cNvSpPr>
            <a:spLocks noChangeArrowheads="1"/>
          </p:cNvSpPr>
          <p:nvPr/>
        </p:nvSpPr>
        <p:spPr bwMode="auto">
          <a:xfrm>
            <a:off x="1265238" y="3476625"/>
            <a:ext cx="1571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42</a:t>
            </a:r>
            <a:endParaRPr lang="en-US" sz="1100"/>
          </a:p>
        </p:txBody>
      </p:sp>
      <p:sp>
        <p:nvSpPr>
          <p:cNvPr id="99475" name="Rectangle 261"/>
          <p:cNvSpPr>
            <a:spLocks noChangeArrowheads="1"/>
          </p:cNvSpPr>
          <p:nvPr/>
        </p:nvSpPr>
        <p:spPr bwMode="auto">
          <a:xfrm>
            <a:off x="1728788" y="3476625"/>
            <a:ext cx="1571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42</a:t>
            </a:r>
            <a:endParaRPr lang="en-US" sz="1100"/>
          </a:p>
        </p:txBody>
      </p:sp>
      <p:sp>
        <p:nvSpPr>
          <p:cNvPr id="99476" name="Rectangle 262"/>
          <p:cNvSpPr>
            <a:spLocks noChangeArrowheads="1"/>
          </p:cNvSpPr>
          <p:nvPr/>
        </p:nvSpPr>
        <p:spPr bwMode="auto">
          <a:xfrm>
            <a:off x="2192338" y="3359150"/>
            <a:ext cx="1571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44</a:t>
            </a:r>
            <a:endParaRPr lang="en-US" sz="1100"/>
          </a:p>
        </p:txBody>
      </p:sp>
      <p:sp>
        <p:nvSpPr>
          <p:cNvPr id="99477" name="Rectangle 263"/>
          <p:cNvSpPr>
            <a:spLocks noChangeArrowheads="1"/>
          </p:cNvSpPr>
          <p:nvPr/>
        </p:nvSpPr>
        <p:spPr bwMode="auto">
          <a:xfrm>
            <a:off x="2655888" y="3359150"/>
            <a:ext cx="1571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44</a:t>
            </a:r>
            <a:endParaRPr lang="en-US" sz="1100"/>
          </a:p>
        </p:txBody>
      </p:sp>
      <p:sp>
        <p:nvSpPr>
          <p:cNvPr id="99478" name="Rectangle 264"/>
          <p:cNvSpPr>
            <a:spLocks noChangeArrowheads="1"/>
          </p:cNvSpPr>
          <p:nvPr/>
        </p:nvSpPr>
        <p:spPr bwMode="auto">
          <a:xfrm>
            <a:off x="3128963" y="3249613"/>
            <a:ext cx="1571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46</a:t>
            </a:r>
            <a:endParaRPr lang="en-US" sz="1100"/>
          </a:p>
        </p:txBody>
      </p:sp>
      <p:sp>
        <p:nvSpPr>
          <p:cNvPr id="99479" name="Rectangle 265"/>
          <p:cNvSpPr>
            <a:spLocks noChangeArrowheads="1"/>
          </p:cNvSpPr>
          <p:nvPr/>
        </p:nvSpPr>
        <p:spPr bwMode="auto">
          <a:xfrm>
            <a:off x="3592513" y="3811588"/>
            <a:ext cx="1571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36</a:t>
            </a:r>
            <a:endParaRPr lang="en-US" sz="1100"/>
          </a:p>
        </p:txBody>
      </p:sp>
      <p:sp>
        <p:nvSpPr>
          <p:cNvPr id="99480" name="Rectangle 266"/>
          <p:cNvSpPr>
            <a:spLocks noChangeArrowheads="1"/>
          </p:cNvSpPr>
          <p:nvPr/>
        </p:nvSpPr>
        <p:spPr bwMode="auto">
          <a:xfrm>
            <a:off x="4056063" y="3476625"/>
            <a:ext cx="1571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42</a:t>
            </a:r>
            <a:endParaRPr lang="en-US" sz="1100"/>
          </a:p>
        </p:txBody>
      </p:sp>
      <p:sp>
        <p:nvSpPr>
          <p:cNvPr id="99481" name="Rectangle 267"/>
          <p:cNvSpPr>
            <a:spLocks noChangeArrowheads="1"/>
          </p:cNvSpPr>
          <p:nvPr/>
        </p:nvSpPr>
        <p:spPr bwMode="auto">
          <a:xfrm>
            <a:off x="4519613" y="3644900"/>
            <a:ext cx="1571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39</a:t>
            </a:r>
            <a:endParaRPr lang="en-US" sz="1100"/>
          </a:p>
        </p:txBody>
      </p:sp>
      <p:sp>
        <p:nvSpPr>
          <p:cNvPr id="99482" name="Rectangle 268"/>
          <p:cNvSpPr>
            <a:spLocks noChangeArrowheads="1"/>
          </p:cNvSpPr>
          <p:nvPr/>
        </p:nvSpPr>
        <p:spPr bwMode="auto">
          <a:xfrm>
            <a:off x="4983163" y="3584575"/>
            <a:ext cx="15716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40</a:t>
            </a:r>
            <a:endParaRPr lang="en-US" sz="1100"/>
          </a:p>
        </p:txBody>
      </p:sp>
      <p:sp>
        <p:nvSpPr>
          <p:cNvPr id="99483" name="Rectangle 269"/>
          <p:cNvSpPr>
            <a:spLocks noChangeArrowheads="1"/>
          </p:cNvSpPr>
          <p:nvPr/>
        </p:nvSpPr>
        <p:spPr bwMode="auto">
          <a:xfrm>
            <a:off x="5456238" y="4256088"/>
            <a:ext cx="1571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28</a:t>
            </a:r>
            <a:endParaRPr lang="en-US" sz="1100"/>
          </a:p>
        </p:txBody>
      </p:sp>
      <p:sp>
        <p:nvSpPr>
          <p:cNvPr id="99484" name="Rectangle 270"/>
          <p:cNvSpPr>
            <a:spLocks noChangeArrowheads="1"/>
          </p:cNvSpPr>
          <p:nvPr/>
        </p:nvSpPr>
        <p:spPr bwMode="auto">
          <a:xfrm>
            <a:off x="5919788" y="4316413"/>
            <a:ext cx="1571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27</a:t>
            </a:r>
            <a:endParaRPr lang="en-US" sz="1100"/>
          </a:p>
        </p:txBody>
      </p:sp>
      <p:sp>
        <p:nvSpPr>
          <p:cNvPr id="99485" name="Rectangle 271"/>
          <p:cNvSpPr>
            <a:spLocks noChangeArrowheads="1"/>
          </p:cNvSpPr>
          <p:nvPr/>
        </p:nvSpPr>
        <p:spPr bwMode="auto">
          <a:xfrm>
            <a:off x="6383338" y="4206875"/>
            <a:ext cx="1571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29</a:t>
            </a:r>
            <a:endParaRPr lang="en-US" sz="1100"/>
          </a:p>
        </p:txBody>
      </p:sp>
      <p:sp>
        <p:nvSpPr>
          <p:cNvPr id="99486" name="Rectangle 272"/>
          <p:cNvSpPr>
            <a:spLocks noChangeArrowheads="1"/>
          </p:cNvSpPr>
          <p:nvPr/>
        </p:nvSpPr>
        <p:spPr bwMode="auto">
          <a:xfrm>
            <a:off x="6935788" y="5380038"/>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8</a:t>
            </a:r>
            <a:endParaRPr lang="en-US" sz="1100"/>
          </a:p>
        </p:txBody>
      </p:sp>
      <p:sp>
        <p:nvSpPr>
          <p:cNvPr id="99487" name="Rectangle 273"/>
          <p:cNvSpPr>
            <a:spLocks noChangeArrowheads="1"/>
          </p:cNvSpPr>
          <p:nvPr/>
        </p:nvSpPr>
        <p:spPr bwMode="auto">
          <a:xfrm>
            <a:off x="7310438" y="4818063"/>
            <a:ext cx="1571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18</a:t>
            </a:r>
            <a:endParaRPr lang="en-US" sz="1100"/>
          </a:p>
        </p:txBody>
      </p:sp>
      <p:sp>
        <p:nvSpPr>
          <p:cNvPr id="99488" name="Rectangle 274"/>
          <p:cNvSpPr>
            <a:spLocks noChangeArrowheads="1"/>
          </p:cNvSpPr>
          <p:nvPr/>
        </p:nvSpPr>
        <p:spPr bwMode="auto">
          <a:xfrm>
            <a:off x="625475" y="5834063"/>
            <a:ext cx="85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a:t>
            </a:r>
            <a:endParaRPr lang="en-US" sz="1200"/>
          </a:p>
        </p:txBody>
      </p:sp>
      <p:sp>
        <p:nvSpPr>
          <p:cNvPr id="99489" name="Rectangle 275"/>
          <p:cNvSpPr>
            <a:spLocks noChangeArrowheads="1"/>
          </p:cNvSpPr>
          <p:nvPr/>
        </p:nvSpPr>
        <p:spPr bwMode="auto">
          <a:xfrm>
            <a:off x="536575" y="4146550"/>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30</a:t>
            </a:r>
            <a:endParaRPr lang="en-US" sz="1100"/>
          </a:p>
        </p:txBody>
      </p:sp>
      <p:sp>
        <p:nvSpPr>
          <p:cNvPr id="99490" name="Rectangle 276"/>
          <p:cNvSpPr>
            <a:spLocks noChangeArrowheads="1"/>
          </p:cNvSpPr>
          <p:nvPr/>
        </p:nvSpPr>
        <p:spPr bwMode="auto">
          <a:xfrm>
            <a:off x="536575" y="2462213"/>
            <a:ext cx="1571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60</a:t>
            </a:r>
            <a:endParaRPr lang="en-US" sz="1100"/>
          </a:p>
        </p:txBody>
      </p:sp>
      <p:sp>
        <p:nvSpPr>
          <p:cNvPr id="99491" name="Rectangle 277"/>
          <p:cNvSpPr>
            <a:spLocks noChangeArrowheads="1"/>
          </p:cNvSpPr>
          <p:nvPr/>
        </p:nvSpPr>
        <p:spPr bwMode="auto">
          <a:xfrm>
            <a:off x="90011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1990</a:t>
            </a:r>
            <a:endParaRPr lang="en-US" sz="1200"/>
          </a:p>
        </p:txBody>
      </p:sp>
      <p:sp>
        <p:nvSpPr>
          <p:cNvPr id="99492" name="Rectangle 278"/>
          <p:cNvSpPr>
            <a:spLocks noChangeArrowheads="1"/>
          </p:cNvSpPr>
          <p:nvPr/>
        </p:nvSpPr>
        <p:spPr bwMode="auto">
          <a:xfrm>
            <a:off x="136366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1991</a:t>
            </a:r>
            <a:endParaRPr lang="en-US" sz="1200"/>
          </a:p>
        </p:txBody>
      </p:sp>
      <p:sp>
        <p:nvSpPr>
          <p:cNvPr id="99493" name="Rectangle 279"/>
          <p:cNvSpPr>
            <a:spLocks noChangeArrowheads="1"/>
          </p:cNvSpPr>
          <p:nvPr/>
        </p:nvSpPr>
        <p:spPr bwMode="auto">
          <a:xfrm>
            <a:off x="182721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1992</a:t>
            </a:r>
            <a:endParaRPr lang="en-US" sz="1200"/>
          </a:p>
        </p:txBody>
      </p:sp>
      <p:sp>
        <p:nvSpPr>
          <p:cNvPr id="99494" name="Rectangle 280"/>
          <p:cNvSpPr>
            <a:spLocks noChangeArrowheads="1"/>
          </p:cNvSpPr>
          <p:nvPr/>
        </p:nvSpPr>
        <p:spPr bwMode="auto">
          <a:xfrm>
            <a:off x="229076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1993</a:t>
            </a:r>
            <a:endParaRPr lang="en-US" sz="1200"/>
          </a:p>
        </p:txBody>
      </p:sp>
      <p:sp>
        <p:nvSpPr>
          <p:cNvPr id="99495" name="Rectangle 281"/>
          <p:cNvSpPr>
            <a:spLocks noChangeArrowheads="1"/>
          </p:cNvSpPr>
          <p:nvPr/>
        </p:nvSpPr>
        <p:spPr bwMode="auto">
          <a:xfrm>
            <a:off x="275431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1994</a:t>
            </a:r>
            <a:endParaRPr lang="en-US" sz="1200"/>
          </a:p>
        </p:txBody>
      </p:sp>
      <p:sp>
        <p:nvSpPr>
          <p:cNvPr id="99496" name="Rectangle 282"/>
          <p:cNvSpPr>
            <a:spLocks noChangeArrowheads="1"/>
          </p:cNvSpPr>
          <p:nvPr/>
        </p:nvSpPr>
        <p:spPr bwMode="auto">
          <a:xfrm>
            <a:off x="3227388"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1995</a:t>
            </a:r>
            <a:endParaRPr lang="en-US" sz="1200"/>
          </a:p>
        </p:txBody>
      </p:sp>
      <p:sp>
        <p:nvSpPr>
          <p:cNvPr id="99497" name="Rectangle 283"/>
          <p:cNvSpPr>
            <a:spLocks noChangeArrowheads="1"/>
          </p:cNvSpPr>
          <p:nvPr/>
        </p:nvSpPr>
        <p:spPr bwMode="auto">
          <a:xfrm>
            <a:off x="3690938"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1996</a:t>
            </a:r>
            <a:endParaRPr lang="en-US" sz="1200"/>
          </a:p>
        </p:txBody>
      </p:sp>
      <p:sp>
        <p:nvSpPr>
          <p:cNvPr id="99498" name="Rectangle 284"/>
          <p:cNvSpPr>
            <a:spLocks noChangeArrowheads="1"/>
          </p:cNvSpPr>
          <p:nvPr/>
        </p:nvSpPr>
        <p:spPr bwMode="auto">
          <a:xfrm>
            <a:off x="4154488"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1997</a:t>
            </a:r>
            <a:endParaRPr lang="en-US" sz="1200"/>
          </a:p>
        </p:txBody>
      </p:sp>
      <p:sp>
        <p:nvSpPr>
          <p:cNvPr id="99499" name="Rectangle 285"/>
          <p:cNvSpPr>
            <a:spLocks noChangeArrowheads="1"/>
          </p:cNvSpPr>
          <p:nvPr/>
        </p:nvSpPr>
        <p:spPr bwMode="auto">
          <a:xfrm>
            <a:off x="4618038"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1998</a:t>
            </a:r>
            <a:endParaRPr lang="en-US" sz="1200"/>
          </a:p>
        </p:txBody>
      </p:sp>
      <p:sp>
        <p:nvSpPr>
          <p:cNvPr id="99500" name="Rectangle 286"/>
          <p:cNvSpPr>
            <a:spLocks noChangeArrowheads="1"/>
          </p:cNvSpPr>
          <p:nvPr/>
        </p:nvSpPr>
        <p:spPr bwMode="auto">
          <a:xfrm>
            <a:off x="5081588"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1999</a:t>
            </a:r>
            <a:endParaRPr lang="en-US" sz="1200"/>
          </a:p>
        </p:txBody>
      </p:sp>
      <p:sp>
        <p:nvSpPr>
          <p:cNvPr id="99501" name="Rectangle 287"/>
          <p:cNvSpPr>
            <a:spLocks noChangeArrowheads="1"/>
          </p:cNvSpPr>
          <p:nvPr/>
        </p:nvSpPr>
        <p:spPr bwMode="auto">
          <a:xfrm>
            <a:off x="555466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2000</a:t>
            </a:r>
            <a:endParaRPr lang="en-US" sz="1200"/>
          </a:p>
        </p:txBody>
      </p:sp>
      <p:sp>
        <p:nvSpPr>
          <p:cNvPr id="99502" name="Rectangle 288"/>
          <p:cNvSpPr>
            <a:spLocks noChangeArrowheads="1"/>
          </p:cNvSpPr>
          <p:nvPr/>
        </p:nvSpPr>
        <p:spPr bwMode="auto">
          <a:xfrm>
            <a:off x="601821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2001</a:t>
            </a:r>
            <a:endParaRPr lang="en-US" sz="1200"/>
          </a:p>
        </p:txBody>
      </p:sp>
      <p:sp>
        <p:nvSpPr>
          <p:cNvPr id="99503" name="Rectangle 289"/>
          <p:cNvSpPr>
            <a:spLocks noChangeArrowheads="1"/>
          </p:cNvSpPr>
          <p:nvPr/>
        </p:nvSpPr>
        <p:spPr bwMode="auto">
          <a:xfrm>
            <a:off x="648176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2002</a:t>
            </a:r>
            <a:endParaRPr lang="en-US" sz="1200"/>
          </a:p>
        </p:txBody>
      </p:sp>
      <p:sp>
        <p:nvSpPr>
          <p:cNvPr id="99504" name="Rectangle 290"/>
          <p:cNvSpPr>
            <a:spLocks noChangeArrowheads="1"/>
          </p:cNvSpPr>
          <p:nvPr/>
        </p:nvSpPr>
        <p:spPr bwMode="auto">
          <a:xfrm>
            <a:off x="694531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2003</a:t>
            </a:r>
            <a:endParaRPr lang="en-US" sz="1200"/>
          </a:p>
        </p:txBody>
      </p:sp>
      <p:sp>
        <p:nvSpPr>
          <p:cNvPr id="99505" name="Rectangle 291"/>
          <p:cNvSpPr>
            <a:spLocks noChangeArrowheads="1"/>
          </p:cNvSpPr>
          <p:nvPr/>
        </p:nvSpPr>
        <p:spPr bwMode="auto">
          <a:xfrm>
            <a:off x="7408863" y="6034088"/>
            <a:ext cx="339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2004</a:t>
            </a:r>
            <a:endParaRPr lang="en-US" sz="1200"/>
          </a:p>
        </p:txBody>
      </p:sp>
      <p:sp>
        <p:nvSpPr>
          <p:cNvPr id="99506" name="Rectangle 292"/>
          <p:cNvSpPr>
            <a:spLocks noChangeArrowheads="1"/>
          </p:cNvSpPr>
          <p:nvPr/>
        </p:nvSpPr>
        <p:spPr bwMode="auto">
          <a:xfrm>
            <a:off x="7950200" y="5834063"/>
            <a:ext cx="85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a:t>
            </a:r>
            <a:endParaRPr lang="en-US" sz="1200"/>
          </a:p>
        </p:txBody>
      </p:sp>
      <p:sp>
        <p:nvSpPr>
          <p:cNvPr id="99507" name="Rectangle 293"/>
          <p:cNvSpPr>
            <a:spLocks noChangeArrowheads="1"/>
          </p:cNvSpPr>
          <p:nvPr/>
        </p:nvSpPr>
        <p:spPr bwMode="auto">
          <a:xfrm>
            <a:off x="7950200" y="5272088"/>
            <a:ext cx="1571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10</a:t>
            </a:r>
            <a:endParaRPr lang="en-US" sz="1100"/>
          </a:p>
        </p:txBody>
      </p:sp>
      <p:sp>
        <p:nvSpPr>
          <p:cNvPr id="99508" name="Rectangle 294"/>
          <p:cNvSpPr>
            <a:spLocks noChangeArrowheads="1"/>
          </p:cNvSpPr>
          <p:nvPr/>
        </p:nvSpPr>
        <p:spPr bwMode="auto">
          <a:xfrm>
            <a:off x="7950200" y="4708525"/>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20</a:t>
            </a:r>
            <a:endParaRPr lang="en-US" sz="1100"/>
          </a:p>
        </p:txBody>
      </p:sp>
      <p:sp>
        <p:nvSpPr>
          <p:cNvPr id="99509" name="Rectangle 295"/>
          <p:cNvSpPr>
            <a:spLocks noChangeArrowheads="1"/>
          </p:cNvSpPr>
          <p:nvPr/>
        </p:nvSpPr>
        <p:spPr bwMode="auto">
          <a:xfrm>
            <a:off x="7950200" y="4146550"/>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30</a:t>
            </a:r>
            <a:endParaRPr lang="en-US" sz="1100"/>
          </a:p>
        </p:txBody>
      </p:sp>
      <p:sp>
        <p:nvSpPr>
          <p:cNvPr id="99510" name="Rectangle 296"/>
          <p:cNvSpPr>
            <a:spLocks noChangeArrowheads="1"/>
          </p:cNvSpPr>
          <p:nvPr/>
        </p:nvSpPr>
        <p:spPr bwMode="auto">
          <a:xfrm>
            <a:off x="7950200" y="3584575"/>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40</a:t>
            </a:r>
            <a:endParaRPr lang="en-US" sz="1100"/>
          </a:p>
        </p:txBody>
      </p:sp>
      <p:sp>
        <p:nvSpPr>
          <p:cNvPr id="99511" name="Rectangle 297"/>
          <p:cNvSpPr>
            <a:spLocks noChangeArrowheads="1"/>
          </p:cNvSpPr>
          <p:nvPr/>
        </p:nvSpPr>
        <p:spPr bwMode="auto">
          <a:xfrm>
            <a:off x="7950200" y="3022600"/>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50</a:t>
            </a:r>
            <a:endParaRPr lang="en-US" sz="1100"/>
          </a:p>
        </p:txBody>
      </p:sp>
      <p:sp>
        <p:nvSpPr>
          <p:cNvPr id="99512" name="Rectangle 298"/>
          <p:cNvSpPr>
            <a:spLocks noChangeArrowheads="1"/>
          </p:cNvSpPr>
          <p:nvPr/>
        </p:nvSpPr>
        <p:spPr bwMode="auto">
          <a:xfrm>
            <a:off x="7950200" y="2462213"/>
            <a:ext cx="1571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60</a:t>
            </a:r>
            <a:endParaRPr lang="en-US" sz="1100"/>
          </a:p>
        </p:txBody>
      </p:sp>
      <p:sp>
        <p:nvSpPr>
          <p:cNvPr id="99513" name="Line 299"/>
          <p:cNvSpPr>
            <a:spLocks noChangeShapeType="1"/>
          </p:cNvSpPr>
          <p:nvPr/>
        </p:nvSpPr>
        <p:spPr bwMode="auto">
          <a:xfrm>
            <a:off x="1000125" y="5162550"/>
            <a:ext cx="285750" cy="1588"/>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14" name="Oval 300"/>
          <p:cNvSpPr>
            <a:spLocks noChangeArrowheads="1"/>
          </p:cNvSpPr>
          <p:nvPr/>
        </p:nvSpPr>
        <p:spPr bwMode="auto">
          <a:xfrm>
            <a:off x="1089025" y="5121275"/>
            <a:ext cx="87313" cy="74613"/>
          </a:xfrm>
          <a:prstGeom prst="ellipse">
            <a:avLst/>
          </a:prstGeom>
          <a:solidFill>
            <a:srgbClr val="3366FF"/>
          </a:solidFill>
          <a:ln w="9525">
            <a:solidFill>
              <a:srgbClr val="3366FF"/>
            </a:solidFill>
            <a:round/>
            <a:headEnd/>
            <a:tailEnd/>
          </a:ln>
        </p:spPr>
        <p:txBody>
          <a:bodyPr/>
          <a:lstStyle/>
          <a:p>
            <a:endParaRPr lang="en-US" sz="1100"/>
          </a:p>
        </p:txBody>
      </p:sp>
      <p:sp>
        <p:nvSpPr>
          <p:cNvPr id="99515" name="Rectangle 301"/>
          <p:cNvSpPr>
            <a:spLocks noChangeArrowheads="1"/>
          </p:cNvSpPr>
          <p:nvPr/>
        </p:nvSpPr>
        <p:spPr bwMode="auto">
          <a:xfrm>
            <a:off x="1325563" y="5078413"/>
            <a:ext cx="10731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Major urban area</a:t>
            </a:r>
            <a:endParaRPr lang="en-US" sz="1100"/>
          </a:p>
        </p:txBody>
      </p:sp>
      <p:sp>
        <p:nvSpPr>
          <p:cNvPr id="99516" name="Line 302"/>
          <p:cNvSpPr>
            <a:spLocks noChangeShapeType="1"/>
          </p:cNvSpPr>
          <p:nvPr/>
        </p:nvSpPr>
        <p:spPr bwMode="auto">
          <a:xfrm>
            <a:off x="4627563" y="5162550"/>
            <a:ext cx="28575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17" name="Freeform 303"/>
          <p:cNvSpPr>
            <a:spLocks/>
          </p:cNvSpPr>
          <p:nvPr/>
        </p:nvSpPr>
        <p:spPr bwMode="auto">
          <a:xfrm>
            <a:off x="3657600" y="5137150"/>
            <a:ext cx="58738" cy="49213"/>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8" y="0"/>
                </a:moveTo>
                <a:lnTo>
                  <a:pt x="37" y="37"/>
                </a:lnTo>
                <a:lnTo>
                  <a:pt x="0" y="37"/>
                </a:lnTo>
                <a:lnTo>
                  <a:pt x="18" y="0"/>
                </a:lnTo>
                <a:close/>
              </a:path>
            </a:pathLst>
          </a:custGeom>
          <a:solidFill>
            <a:srgbClr val="3366FF"/>
          </a:solidFill>
          <a:ln w="9525">
            <a:solidFill>
              <a:srgbClr val="3366FF"/>
            </a:solidFill>
            <a:round/>
            <a:headEnd/>
            <a:tailEnd/>
          </a:ln>
        </p:spPr>
        <p:txBody>
          <a:bodyPr/>
          <a:lstStyle/>
          <a:p>
            <a:endParaRPr lang="en-US"/>
          </a:p>
        </p:txBody>
      </p:sp>
      <p:sp>
        <p:nvSpPr>
          <p:cNvPr id="99518" name="Rectangle 304"/>
          <p:cNvSpPr>
            <a:spLocks noChangeArrowheads="1"/>
          </p:cNvSpPr>
          <p:nvPr/>
        </p:nvSpPr>
        <p:spPr bwMode="auto">
          <a:xfrm>
            <a:off x="3886200" y="5078413"/>
            <a:ext cx="14795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N-site major urban area</a:t>
            </a:r>
            <a:endParaRPr lang="en-US" sz="1100"/>
          </a:p>
        </p:txBody>
      </p:sp>
      <p:sp>
        <p:nvSpPr>
          <p:cNvPr id="99519" name="Line 305"/>
          <p:cNvSpPr>
            <a:spLocks noChangeShapeType="1"/>
          </p:cNvSpPr>
          <p:nvPr/>
        </p:nvSpPr>
        <p:spPr bwMode="auto">
          <a:xfrm>
            <a:off x="1000125" y="5454650"/>
            <a:ext cx="285750" cy="15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20" name="Oval 306"/>
          <p:cNvSpPr>
            <a:spLocks noChangeArrowheads="1"/>
          </p:cNvSpPr>
          <p:nvPr/>
        </p:nvSpPr>
        <p:spPr bwMode="auto">
          <a:xfrm>
            <a:off x="1098550" y="5421313"/>
            <a:ext cx="68263" cy="60325"/>
          </a:xfrm>
          <a:prstGeom prst="ellipse">
            <a:avLst/>
          </a:prstGeom>
          <a:solidFill>
            <a:srgbClr val="FF0000"/>
          </a:solidFill>
          <a:ln w="9525">
            <a:solidFill>
              <a:srgbClr val="FF0000"/>
            </a:solidFill>
            <a:round/>
            <a:headEnd/>
            <a:tailEnd/>
          </a:ln>
        </p:spPr>
        <p:txBody>
          <a:bodyPr/>
          <a:lstStyle/>
          <a:p>
            <a:endParaRPr lang="en-US" sz="1100"/>
          </a:p>
        </p:txBody>
      </p:sp>
      <p:sp>
        <p:nvSpPr>
          <p:cNvPr id="99521" name="Rectangle 307"/>
          <p:cNvSpPr>
            <a:spLocks noChangeArrowheads="1"/>
          </p:cNvSpPr>
          <p:nvPr/>
        </p:nvSpPr>
        <p:spPr bwMode="auto">
          <a:xfrm>
            <a:off x="1325563" y="5372100"/>
            <a:ext cx="1597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Outside major urban area</a:t>
            </a:r>
            <a:endParaRPr lang="en-US" sz="1100"/>
          </a:p>
        </p:txBody>
      </p:sp>
      <p:sp>
        <p:nvSpPr>
          <p:cNvPr id="99522" name="Line 308"/>
          <p:cNvSpPr>
            <a:spLocks noChangeShapeType="1"/>
          </p:cNvSpPr>
          <p:nvPr/>
        </p:nvSpPr>
        <p:spPr bwMode="auto">
          <a:xfrm>
            <a:off x="4627563" y="5454650"/>
            <a:ext cx="28575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23" name="Freeform 309"/>
          <p:cNvSpPr>
            <a:spLocks/>
          </p:cNvSpPr>
          <p:nvPr/>
        </p:nvSpPr>
        <p:spPr bwMode="auto">
          <a:xfrm>
            <a:off x="3657600" y="5430838"/>
            <a:ext cx="58738" cy="50800"/>
          </a:xfrm>
          <a:custGeom>
            <a:avLst/>
            <a:gdLst>
              <a:gd name="T0" fmla="*/ 2147483647 w 37"/>
              <a:gd name="T1" fmla="*/ 0 h 37"/>
              <a:gd name="T2" fmla="*/ 2147483647 w 37"/>
              <a:gd name="T3" fmla="*/ 2147483647 h 37"/>
              <a:gd name="T4" fmla="*/ 0 w 37"/>
              <a:gd name="T5" fmla="*/ 2147483647 h 37"/>
              <a:gd name="T6" fmla="*/ 2147483647 w 37"/>
              <a:gd name="T7" fmla="*/ 0 h 37"/>
              <a:gd name="T8" fmla="*/ 0 60000 65536"/>
              <a:gd name="T9" fmla="*/ 0 60000 65536"/>
              <a:gd name="T10" fmla="*/ 0 60000 65536"/>
              <a:gd name="T11" fmla="*/ 0 60000 65536"/>
              <a:gd name="T12" fmla="*/ 0 w 37"/>
              <a:gd name="T13" fmla="*/ 0 h 37"/>
              <a:gd name="T14" fmla="*/ 37 w 37"/>
              <a:gd name="T15" fmla="*/ 37 h 37"/>
            </a:gdLst>
            <a:ahLst/>
            <a:cxnLst>
              <a:cxn ang="T8">
                <a:pos x="T0" y="T1"/>
              </a:cxn>
              <a:cxn ang="T9">
                <a:pos x="T2" y="T3"/>
              </a:cxn>
              <a:cxn ang="T10">
                <a:pos x="T4" y="T5"/>
              </a:cxn>
              <a:cxn ang="T11">
                <a:pos x="T6" y="T7"/>
              </a:cxn>
            </a:cxnLst>
            <a:rect l="T12" t="T13" r="T14" b="T15"/>
            <a:pathLst>
              <a:path w="37" h="37">
                <a:moveTo>
                  <a:pt x="18" y="0"/>
                </a:moveTo>
                <a:lnTo>
                  <a:pt x="37" y="37"/>
                </a:lnTo>
                <a:lnTo>
                  <a:pt x="0" y="37"/>
                </a:lnTo>
                <a:lnTo>
                  <a:pt x="18" y="0"/>
                </a:lnTo>
                <a:close/>
              </a:path>
            </a:pathLst>
          </a:custGeom>
          <a:solidFill>
            <a:srgbClr val="FF0000"/>
          </a:solidFill>
          <a:ln w="9525">
            <a:solidFill>
              <a:srgbClr val="FF0000"/>
            </a:solidFill>
            <a:round/>
            <a:headEnd/>
            <a:tailEnd/>
          </a:ln>
        </p:spPr>
        <p:txBody>
          <a:bodyPr/>
          <a:lstStyle/>
          <a:p>
            <a:endParaRPr lang="en-US"/>
          </a:p>
        </p:txBody>
      </p:sp>
      <p:sp>
        <p:nvSpPr>
          <p:cNvPr id="99524" name="Rectangle 310"/>
          <p:cNvSpPr>
            <a:spLocks noChangeArrowheads="1"/>
          </p:cNvSpPr>
          <p:nvPr/>
        </p:nvSpPr>
        <p:spPr bwMode="auto">
          <a:xfrm>
            <a:off x="3886200" y="5372100"/>
            <a:ext cx="1973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000000"/>
                </a:solidFill>
              </a:rPr>
              <a:t>N-site outside major urban area</a:t>
            </a:r>
            <a:endParaRPr lang="en-US" sz="1100"/>
          </a:p>
        </p:txBody>
      </p:sp>
      <p:sp>
        <p:nvSpPr>
          <p:cNvPr id="99525" name="Text Box 311"/>
          <p:cNvSpPr txBox="1">
            <a:spLocks noChangeArrowheads="1"/>
          </p:cNvSpPr>
          <p:nvPr/>
        </p:nvSpPr>
        <p:spPr bwMode="auto">
          <a:xfrm>
            <a:off x="152400" y="2389188"/>
            <a:ext cx="53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100" b="1">
                <a:cs typeface="Arial" charset="0"/>
              </a:rPr>
              <a:t>(%)</a:t>
            </a:r>
          </a:p>
        </p:txBody>
      </p:sp>
      <p:sp>
        <p:nvSpPr>
          <p:cNvPr id="99526" name="Text Box 312"/>
          <p:cNvSpPr txBox="1">
            <a:spLocks noChangeArrowheads="1"/>
          </p:cNvSpPr>
          <p:nvPr/>
        </p:nvSpPr>
        <p:spPr bwMode="auto">
          <a:xfrm rot="5400000">
            <a:off x="7531894" y="3493294"/>
            <a:ext cx="1974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100" b="1">
                <a:cs typeface="Arial" charset="0"/>
              </a:rPr>
              <a:t>(Number of sites)</a:t>
            </a:r>
          </a:p>
        </p:txBody>
      </p:sp>
      <p:sp>
        <p:nvSpPr>
          <p:cNvPr id="99527" name="Text Box 313"/>
          <p:cNvSpPr txBox="1">
            <a:spLocks noChangeArrowheads="1"/>
          </p:cNvSpPr>
          <p:nvPr/>
        </p:nvSpPr>
        <p:spPr bwMode="auto">
          <a:xfrm>
            <a:off x="7696200" y="6137275"/>
            <a:ext cx="8382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Year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MSM, 1990-2003</a:t>
            </a:r>
            <a:br>
              <a:rPr lang="en-US" smtClean="0">
                <a:cs typeface="Cordia New" pitchFamily="34" charset="-34"/>
              </a:rPr>
            </a:br>
            <a:endParaRPr lang="en-US" smtClean="0">
              <a:cs typeface="Cordia New" pitchFamily="34" charset="-34"/>
            </a:endParaRPr>
          </a:p>
        </p:txBody>
      </p:sp>
      <p:sp>
        <p:nvSpPr>
          <p:cNvPr id="100355" name="AutoShape 3"/>
          <p:cNvSpPr>
            <a:spLocks noChangeAspect="1" noChangeArrowheads="1" noTextEdit="1"/>
          </p:cNvSpPr>
          <p:nvPr/>
        </p:nvSpPr>
        <p:spPr bwMode="auto">
          <a:xfrm>
            <a:off x="228600" y="1676400"/>
            <a:ext cx="83058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56" name="Rectangle 4"/>
          <p:cNvSpPr>
            <a:spLocks noChangeArrowheads="1"/>
          </p:cNvSpPr>
          <p:nvPr/>
        </p:nvSpPr>
        <p:spPr bwMode="auto">
          <a:xfrm>
            <a:off x="312738" y="1303338"/>
            <a:ext cx="8135937"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p>
        </p:txBody>
      </p:sp>
      <p:sp>
        <p:nvSpPr>
          <p:cNvPr id="100357" name="Text Box 63"/>
          <p:cNvSpPr txBox="1">
            <a:spLocks noChangeArrowheads="1"/>
          </p:cNvSpPr>
          <p:nvPr/>
        </p:nvSpPr>
        <p:spPr bwMode="auto">
          <a:xfrm>
            <a:off x="0" y="6553200"/>
            <a:ext cx="9144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cs typeface="Arial" charset="0"/>
                <a:hlinkClick r:id="rId2"/>
              </a:rPr>
              <a:t>European Union, WHO, UNICEF, et al. (2006). </a:t>
            </a:r>
            <a:r>
              <a:rPr lang="en-US" sz="1000" i="1">
                <a:cs typeface="Arial" charset="0"/>
                <a:hlinkClick r:id="rId2"/>
              </a:rPr>
              <a:t>Thailand: Epidemiological Fact Sheet on HIV/AIDS and Sexually Transmitted Infections- 2006 Update </a:t>
            </a:r>
            <a:endParaRPr lang="en-US" sz="1000" i="1">
              <a:cs typeface="Arial" charset="0"/>
            </a:endParaRPr>
          </a:p>
          <a:p>
            <a:pPr eaLnBrk="1" hangingPunct="1">
              <a:spcBef>
                <a:spcPct val="50000"/>
              </a:spcBef>
            </a:pPr>
            <a:endParaRPr lang="en-US" sz="1000">
              <a:cs typeface="Arial" charset="0"/>
            </a:endParaRPr>
          </a:p>
        </p:txBody>
      </p:sp>
      <p:grpSp>
        <p:nvGrpSpPr>
          <p:cNvPr id="100358" name="Group 164"/>
          <p:cNvGrpSpPr>
            <a:grpSpLocks/>
          </p:cNvGrpSpPr>
          <p:nvPr/>
        </p:nvGrpSpPr>
        <p:grpSpPr bwMode="auto">
          <a:xfrm>
            <a:off x="762000" y="2565400"/>
            <a:ext cx="7581900" cy="3863975"/>
            <a:chOff x="480" y="1200"/>
            <a:chExt cx="4776" cy="2850"/>
          </a:xfrm>
        </p:grpSpPr>
        <p:sp>
          <p:nvSpPr>
            <p:cNvPr id="100363" name="AutoShape 66"/>
            <p:cNvSpPr>
              <a:spLocks noChangeAspect="1" noChangeArrowheads="1" noTextEdit="1"/>
            </p:cNvSpPr>
            <p:nvPr/>
          </p:nvSpPr>
          <p:spPr bwMode="auto">
            <a:xfrm>
              <a:off x="480" y="1200"/>
              <a:ext cx="4776"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364" name="Line 68"/>
            <p:cNvSpPr>
              <a:spLocks noChangeShapeType="1"/>
            </p:cNvSpPr>
            <p:nvPr/>
          </p:nvSpPr>
          <p:spPr bwMode="auto">
            <a:xfrm>
              <a:off x="714" y="1314"/>
              <a:ext cx="1" cy="24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65" name="Line 69"/>
            <p:cNvSpPr>
              <a:spLocks noChangeShapeType="1"/>
            </p:cNvSpPr>
            <p:nvPr/>
          </p:nvSpPr>
          <p:spPr bwMode="auto">
            <a:xfrm>
              <a:off x="684" y="3726"/>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66" name="Line 70"/>
            <p:cNvSpPr>
              <a:spLocks noChangeShapeType="1"/>
            </p:cNvSpPr>
            <p:nvPr/>
          </p:nvSpPr>
          <p:spPr bwMode="auto">
            <a:xfrm>
              <a:off x="684" y="2520"/>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67" name="Line 71"/>
            <p:cNvSpPr>
              <a:spLocks noChangeShapeType="1"/>
            </p:cNvSpPr>
            <p:nvPr/>
          </p:nvSpPr>
          <p:spPr bwMode="auto">
            <a:xfrm>
              <a:off x="684" y="1314"/>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68" name="Line 72"/>
            <p:cNvSpPr>
              <a:spLocks noChangeShapeType="1"/>
            </p:cNvSpPr>
            <p:nvPr/>
          </p:nvSpPr>
          <p:spPr bwMode="auto">
            <a:xfrm>
              <a:off x="714" y="3726"/>
              <a:ext cx="42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69" name="Line 73"/>
            <p:cNvSpPr>
              <a:spLocks noChangeShapeType="1"/>
            </p:cNvSpPr>
            <p:nvPr/>
          </p:nvSpPr>
          <p:spPr bwMode="auto">
            <a:xfrm flipV="1">
              <a:off x="714"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0" name="Line 74"/>
            <p:cNvSpPr>
              <a:spLocks noChangeShapeType="1"/>
            </p:cNvSpPr>
            <p:nvPr/>
          </p:nvSpPr>
          <p:spPr bwMode="auto">
            <a:xfrm flipV="1">
              <a:off x="996"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1" name="Line 75"/>
            <p:cNvSpPr>
              <a:spLocks noChangeShapeType="1"/>
            </p:cNvSpPr>
            <p:nvPr/>
          </p:nvSpPr>
          <p:spPr bwMode="auto">
            <a:xfrm flipV="1">
              <a:off x="1278"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2" name="Line 76"/>
            <p:cNvSpPr>
              <a:spLocks noChangeShapeType="1"/>
            </p:cNvSpPr>
            <p:nvPr/>
          </p:nvSpPr>
          <p:spPr bwMode="auto">
            <a:xfrm flipV="1">
              <a:off x="1566"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3" name="Line 77"/>
            <p:cNvSpPr>
              <a:spLocks noChangeShapeType="1"/>
            </p:cNvSpPr>
            <p:nvPr/>
          </p:nvSpPr>
          <p:spPr bwMode="auto">
            <a:xfrm flipV="1">
              <a:off x="1848"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4" name="Line 78"/>
            <p:cNvSpPr>
              <a:spLocks noChangeShapeType="1"/>
            </p:cNvSpPr>
            <p:nvPr/>
          </p:nvSpPr>
          <p:spPr bwMode="auto">
            <a:xfrm flipV="1">
              <a:off x="2130"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5" name="Line 79"/>
            <p:cNvSpPr>
              <a:spLocks noChangeShapeType="1"/>
            </p:cNvSpPr>
            <p:nvPr/>
          </p:nvSpPr>
          <p:spPr bwMode="auto">
            <a:xfrm flipV="1">
              <a:off x="2412"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6" name="Line 80"/>
            <p:cNvSpPr>
              <a:spLocks noChangeShapeType="1"/>
            </p:cNvSpPr>
            <p:nvPr/>
          </p:nvSpPr>
          <p:spPr bwMode="auto">
            <a:xfrm flipV="1">
              <a:off x="2694"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7" name="Line 81"/>
            <p:cNvSpPr>
              <a:spLocks noChangeShapeType="1"/>
            </p:cNvSpPr>
            <p:nvPr/>
          </p:nvSpPr>
          <p:spPr bwMode="auto">
            <a:xfrm flipV="1">
              <a:off x="2982"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8" name="Line 82"/>
            <p:cNvSpPr>
              <a:spLocks noChangeShapeType="1"/>
            </p:cNvSpPr>
            <p:nvPr/>
          </p:nvSpPr>
          <p:spPr bwMode="auto">
            <a:xfrm flipV="1">
              <a:off x="3264"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79" name="Line 83"/>
            <p:cNvSpPr>
              <a:spLocks noChangeShapeType="1"/>
            </p:cNvSpPr>
            <p:nvPr/>
          </p:nvSpPr>
          <p:spPr bwMode="auto">
            <a:xfrm flipV="1">
              <a:off x="3546"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0" name="Line 84"/>
            <p:cNvSpPr>
              <a:spLocks noChangeShapeType="1"/>
            </p:cNvSpPr>
            <p:nvPr/>
          </p:nvSpPr>
          <p:spPr bwMode="auto">
            <a:xfrm flipV="1">
              <a:off x="3828"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1" name="Line 85"/>
            <p:cNvSpPr>
              <a:spLocks noChangeShapeType="1"/>
            </p:cNvSpPr>
            <p:nvPr/>
          </p:nvSpPr>
          <p:spPr bwMode="auto">
            <a:xfrm flipV="1">
              <a:off x="4110"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2" name="Line 86"/>
            <p:cNvSpPr>
              <a:spLocks noChangeShapeType="1"/>
            </p:cNvSpPr>
            <p:nvPr/>
          </p:nvSpPr>
          <p:spPr bwMode="auto">
            <a:xfrm flipV="1">
              <a:off x="4398"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3" name="Line 87"/>
            <p:cNvSpPr>
              <a:spLocks noChangeShapeType="1"/>
            </p:cNvSpPr>
            <p:nvPr/>
          </p:nvSpPr>
          <p:spPr bwMode="auto">
            <a:xfrm flipV="1">
              <a:off x="4680"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4" name="Line 88"/>
            <p:cNvSpPr>
              <a:spLocks noChangeShapeType="1"/>
            </p:cNvSpPr>
            <p:nvPr/>
          </p:nvSpPr>
          <p:spPr bwMode="auto">
            <a:xfrm flipV="1">
              <a:off x="4962" y="3696"/>
              <a:ext cx="1" cy="6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5" name="Line 89"/>
            <p:cNvSpPr>
              <a:spLocks noChangeShapeType="1"/>
            </p:cNvSpPr>
            <p:nvPr/>
          </p:nvSpPr>
          <p:spPr bwMode="auto">
            <a:xfrm>
              <a:off x="1140" y="3606"/>
              <a:ext cx="28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6" name="Line 90"/>
            <p:cNvSpPr>
              <a:spLocks noChangeShapeType="1"/>
            </p:cNvSpPr>
            <p:nvPr/>
          </p:nvSpPr>
          <p:spPr bwMode="auto">
            <a:xfrm>
              <a:off x="1140" y="3126"/>
              <a:ext cx="282" cy="72"/>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87" name="Freeform 91"/>
            <p:cNvSpPr>
              <a:spLocks/>
            </p:cNvSpPr>
            <p:nvPr/>
          </p:nvSpPr>
          <p:spPr bwMode="auto">
            <a:xfrm>
              <a:off x="1122" y="358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0388" name="Freeform 92"/>
            <p:cNvSpPr>
              <a:spLocks/>
            </p:cNvSpPr>
            <p:nvPr/>
          </p:nvSpPr>
          <p:spPr bwMode="auto">
            <a:xfrm>
              <a:off x="1404" y="358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0389" name="Freeform 93"/>
            <p:cNvSpPr>
              <a:spLocks/>
            </p:cNvSpPr>
            <p:nvPr/>
          </p:nvSpPr>
          <p:spPr bwMode="auto">
            <a:xfrm>
              <a:off x="4518" y="358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0390" name="Oval 94"/>
            <p:cNvSpPr>
              <a:spLocks noChangeArrowheads="1"/>
            </p:cNvSpPr>
            <p:nvPr/>
          </p:nvSpPr>
          <p:spPr bwMode="auto">
            <a:xfrm>
              <a:off x="1110" y="3096"/>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0391" name="Oval 95"/>
            <p:cNvSpPr>
              <a:spLocks noChangeArrowheads="1"/>
            </p:cNvSpPr>
            <p:nvPr/>
          </p:nvSpPr>
          <p:spPr bwMode="auto">
            <a:xfrm>
              <a:off x="1392" y="3168"/>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0392" name="Oval 96"/>
            <p:cNvSpPr>
              <a:spLocks noChangeArrowheads="1"/>
            </p:cNvSpPr>
            <p:nvPr/>
          </p:nvSpPr>
          <p:spPr bwMode="auto">
            <a:xfrm>
              <a:off x="4506" y="1608"/>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0393" name="Line 97"/>
            <p:cNvSpPr>
              <a:spLocks noChangeShapeType="1"/>
            </p:cNvSpPr>
            <p:nvPr/>
          </p:nvSpPr>
          <p:spPr bwMode="auto">
            <a:xfrm>
              <a:off x="4962" y="1314"/>
              <a:ext cx="1" cy="24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4" name="Line 98"/>
            <p:cNvSpPr>
              <a:spLocks noChangeShapeType="1"/>
            </p:cNvSpPr>
            <p:nvPr/>
          </p:nvSpPr>
          <p:spPr bwMode="auto">
            <a:xfrm>
              <a:off x="4932" y="3726"/>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5" name="Line 99"/>
            <p:cNvSpPr>
              <a:spLocks noChangeShapeType="1"/>
            </p:cNvSpPr>
            <p:nvPr/>
          </p:nvSpPr>
          <p:spPr bwMode="auto">
            <a:xfrm>
              <a:off x="4932" y="3426"/>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6" name="Line 100"/>
            <p:cNvSpPr>
              <a:spLocks noChangeShapeType="1"/>
            </p:cNvSpPr>
            <p:nvPr/>
          </p:nvSpPr>
          <p:spPr bwMode="auto">
            <a:xfrm>
              <a:off x="4932" y="3126"/>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7" name="Line 101"/>
            <p:cNvSpPr>
              <a:spLocks noChangeShapeType="1"/>
            </p:cNvSpPr>
            <p:nvPr/>
          </p:nvSpPr>
          <p:spPr bwMode="auto">
            <a:xfrm>
              <a:off x="4932" y="2820"/>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8" name="Line 102"/>
            <p:cNvSpPr>
              <a:spLocks noChangeShapeType="1"/>
            </p:cNvSpPr>
            <p:nvPr/>
          </p:nvSpPr>
          <p:spPr bwMode="auto">
            <a:xfrm>
              <a:off x="4932" y="2520"/>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99" name="Line 103"/>
            <p:cNvSpPr>
              <a:spLocks noChangeShapeType="1"/>
            </p:cNvSpPr>
            <p:nvPr/>
          </p:nvSpPr>
          <p:spPr bwMode="auto">
            <a:xfrm>
              <a:off x="4932" y="2220"/>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0" name="Line 104"/>
            <p:cNvSpPr>
              <a:spLocks noChangeShapeType="1"/>
            </p:cNvSpPr>
            <p:nvPr/>
          </p:nvSpPr>
          <p:spPr bwMode="auto">
            <a:xfrm>
              <a:off x="4932" y="1920"/>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1" name="Line 105"/>
            <p:cNvSpPr>
              <a:spLocks noChangeShapeType="1"/>
            </p:cNvSpPr>
            <p:nvPr/>
          </p:nvSpPr>
          <p:spPr bwMode="auto">
            <a:xfrm>
              <a:off x="4932" y="1614"/>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2" name="Line 106"/>
            <p:cNvSpPr>
              <a:spLocks noChangeShapeType="1"/>
            </p:cNvSpPr>
            <p:nvPr/>
          </p:nvSpPr>
          <p:spPr bwMode="auto">
            <a:xfrm>
              <a:off x="4932" y="1314"/>
              <a:ext cx="6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3" name="Line 107"/>
            <p:cNvSpPr>
              <a:spLocks noChangeShapeType="1"/>
            </p:cNvSpPr>
            <p:nvPr/>
          </p:nvSpPr>
          <p:spPr bwMode="auto">
            <a:xfrm flipV="1">
              <a:off x="1140" y="1434"/>
              <a:ext cx="282" cy="61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4" name="Line 108"/>
            <p:cNvSpPr>
              <a:spLocks noChangeShapeType="1"/>
            </p:cNvSpPr>
            <p:nvPr/>
          </p:nvSpPr>
          <p:spPr bwMode="auto">
            <a:xfrm>
              <a:off x="1140" y="3276"/>
              <a:ext cx="28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5" name="Oval 109"/>
            <p:cNvSpPr>
              <a:spLocks noChangeArrowheads="1"/>
            </p:cNvSpPr>
            <p:nvPr/>
          </p:nvSpPr>
          <p:spPr bwMode="auto">
            <a:xfrm>
              <a:off x="1116" y="2028"/>
              <a:ext cx="42" cy="42"/>
            </a:xfrm>
            <a:prstGeom prst="ellipse">
              <a:avLst/>
            </a:prstGeom>
            <a:solidFill>
              <a:srgbClr val="FF0000"/>
            </a:solidFill>
            <a:ln w="9525">
              <a:solidFill>
                <a:srgbClr val="FF0000"/>
              </a:solidFill>
              <a:round/>
              <a:headEnd/>
              <a:tailEnd/>
            </a:ln>
          </p:spPr>
          <p:txBody>
            <a:bodyPr/>
            <a:lstStyle/>
            <a:p>
              <a:endParaRPr lang="en-US" sz="1200"/>
            </a:p>
          </p:txBody>
        </p:sp>
        <p:sp>
          <p:nvSpPr>
            <p:cNvPr id="100406" name="Oval 110"/>
            <p:cNvSpPr>
              <a:spLocks noChangeArrowheads="1"/>
            </p:cNvSpPr>
            <p:nvPr/>
          </p:nvSpPr>
          <p:spPr bwMode="auto">
            <a:xfrm>
              <a:off x="1398" y="1410"/>
              <a:ext cx="42" cy="42"/>
            </a:xfrm>
            <a:prstGeom prst="ellipse">
              <a:avLst/>
            </a:prstGeom>
            <a:solidFill>
              <a:srgbClr val="FF0000"/>
            </a:solidFill>
            <a:ln w="9525">
              <a:solidFill>
                <a:srgbClr val="FF0000"/>
              </a:solidFill>
              <a:round/>
              <a:headEnd/>
              <a:tailEnd/>
            </a:ln>
          </p:spPr>
          <p:txBody>
            <a:bodyPr/>
            <a:lstStyle/>
            <a:p>
              <a:endParaRPr lang="en-US" sz="1200"/>
            </a:p>
          </p:txBody>
        </p:sp>
        <p:sp>
          <p:nvSpPr>
            <p:cNvPr id="100407" name="Freeform 111"/>
            <p:cNvSpPr>
              <a:spLocks/>
            </p:cNvSpPr>
            <p:nvPr/>
          </p:nvSpPr>
          <p:spPr bwMode="auto">
            <a:xfrm>
              <a:off x="1122" y="325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0408" name="Freeform 112"/>
            <p:cNvSpPr>
              <a:spLocks/>
            </p:cNvSpPr>
            <p:nvPr/>
          </p:nvSpPr>
          <p:spPr bwMode="auto">
            <a:xfrm>
              <a:off x="1404" y="325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0409" name="Rectangle 113"/>
            <p:cNvSpPr>
              <a:spLocks noChangeArrowheads="1"/>
            </p:cNvSpPr>
            <p:nvPr/>
          </p:nvSpPr>
          <p:spPr bwMode="auto">
            <a:xfrm>
              <a:off x="1200" y="355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0410" name="Rectangle 114"/>
            <p:cNvSpPr>
              <a:spLocks noChangeArrowheads="1"/>
            </p:cNvSpPr>
            <p:nvPr/>
          </p:nvSpPr>
          <p:spPr bwMode="auto">
            <a:xfrm>
              <a:off x="1482" y="355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0411" name="Rectangle 115"/>
            <p:cNvSpPr>
              <a:spLocks noChangeArrowheads="1"/>
            </p:cNvSpPr>
            <p:nvPr/>
          </p:nvSpPr>
          <p:spPr bwMode="auto">
            <a:xfrm>
              <a:off x="4596" y="355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0412" name="Rectangle 116"/>
            <p:cNvSpPr>
              <a:spLocks noChangeArrowheads="1"/>
            </p:cNvSpPr>
            <p:nvPr/>
          </p:nvSpPr>
          <p:spPr bwMode="auto">
            <a:xfrm>
              <a:off x="1206" y="307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a:t>
              </a:r>
              <a:endParaRPr lang="en-US" sz="1200"/>
            </a:p>
          </p:txBody>
        </p:sp>
        <p:sp>
          <p:nvSpPr>
            <p:cNvPr id="100413" name="Rectangle 117"/>
            <p:cNvSpPr>
              <a:spLocks noChangeArrowheads="1"/>
            </p:cNvSpPr>
            <p:nvPr/>
          </p:nvSpPr>
          <p:spPr bwMode="auto">
            <a:xfrm>
              <a:off x="1488" y="3144"/>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4.4</a:t>
              </a:r>
              <a:endParaRPr lang="en-US" sz="1200"/>
            </a:p>
          </p:txBody>
        </p:sp>
        <p:sp>
          <p:nvSpPr>
            <p:cNvPr id="100414" name="Rectangle 118"/>
            <p:cNvSpPr>
              <a:spLocks noChangeArrowheads="1"/>
            </p:cNvSpPr>
            <p:nvPr/>
          </p:nvSpPr>
          <p:spPr bwMode="auto">
            <a:xfrm>
              <a:off x="4602" y="158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17.3</a:t>
              </a:r>
              <a:endParaRPr lang="en-US" sz="1200"/>
            </a:p>
          </p:txBody>
        </p:sp>
        <p:sp>
          <p:nvSpPr>
            <p:cNvPr id="100415" name="Rectangle 119"/>
            <p:cNvSpPr>
              <a:spLocks noChangeArrowheads="1"/>
            </p:cNvSpPr>
            <p:nvPr/>
          </p:nvSpPr>
          <p:spPr bwMode="auto">
            <a:xfrm>
              <a:off x="1200" y="1998"/>
              <a:ext cx="1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11.1</a:t>
              </a:r>
              <a:endParaRPr lang="en-US" sz="1200"/>
            </a:p>
          </p:txBody>
        </p:sp>
        <p:sp>
          <p:nvSpPr>
            <p:cNvPr id="100416" name="Rectangle 120"/>
            <p:cNvSpPr>
              <a:spLocks noChangeArrowheads="1"/>
            </p:cNvSpPr>
            <p:nvPr/>
          </p:nvSpPr>
          <p:spPr bwMode="auto">
            <a:xfrm>
              <a:off x="1482" y="1380"/>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15.2</a:t>
              </a:r>
              <a:endParaRPr lang="en-US" sz="1200"/>
            </a:p>
          </p:txBody>
        </p:sp>
        <p:sp>
          <p:nvSpPr>
            <p:cNvPr id="100417" name="Rectangle 121"/>
            <p:cNvSpPr>
              <a:spLocks noChangeArrowheads="1"/>
            </p:cNvSpPr>
            <p:nvPr/>
          </p:nvSpPr>
          <p:spPr bwMode="auto">
            <a:xfrm>
              <a:off x="1200" y="322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3</a:t>
              </a:r>
              <a:endParaRPr lang="en-US" sz="1200"/>
            </a:p>
          </p:txBody>
        </p:sp>
        <p:sp>
          <p:nvSpPr>
            <p:cNvPr id="100418" name="Rectangle 122"/>
            <p:cNvSpPr>
              <a:spLocks noChangeArrowheads="1"/>
            </p:cNvSpPr>
            <p:nvPr/>
          </p:nvSpPr>
          <p:spPr bwMode="auto">
            <a:xfrm>
              <a:off x="1482" y="322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3</a:t>
              </a:r>
              <a:endParaRPr lang="en-US" sz="1200"/>
            </a:p>
          </p:txBody>
        </p:sp>
        <p:sp>
          <p:nvSpPr>
            <p:cNvPr id="100419" name="Rectangle 123"/>
            <p:cNvSpPr>
              <a:spLocks noChangeArrowheads="1"/>
            </p:cNvSpPr>
            <p:nvPr/>
          </p:nvSpPr>
          <p:spPr bwMode="auto">
            <a:xfrm>
              <a:off x="582" y="367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a:t>
              </a:r>
              <a:endParaRPr lang="en-US" sz="1200"/>
            </a:p>
          </p:txBody>
        </p:sp>
        <p:sp>
          <p:nvSpPr>
            <p:cNvPr id="100420" name="Rectangle 124"/>
            <p:cNvSpPr>
              <a:spLocks noChangeArrowheads="1"/>
            </p:cNvSpPr>
            <p:nvPr/>
          </p:nvSpPr>
          <p:spPr bwMode="auto">
            <a:xfrm>
              <a:off x="528" y="246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10</a:t>
              </a:r>
              <a:endParaRPr lang="en-US" sz="1200"/>
            </a:p>
          </p:txBody>
        </p:sp>
        <p:sp>
          <p:nvSpPr>
            <p:cNvPr id="100421" name="Rectangle 125"/>
            <p:cNvSpPr>
              <a:spLocks noChangeArrowheads="1"/>
            </p:cNvSpPr>
            <p:nvPr/>
          </p:nvSpPr>
          <p:spPr bwMode="auto">
            <a:xfrm>
              <a:off x="528" y="126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a:t>
              </a:r>
              <a:endParaRPr lang="en-US" sz="1200"/>
            </a:p>
          </p:txBody>
        </p:sp>
        <p:sp>
          <p:nvSpPr>
            <p:cNvPr id="100422" name="Rectangle 126"/>
            <p:cNvSpPr>
              <a:spLocks noChangeArrowheads="1"/>
            </p:cNvSpPr>
            <p:nvPr/>
          </p:nvSpPr>
          <p:spPr bwMode="auto">
            <a:xfrm>
              <a:off x="750"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1990</a:t>
              </a:r>
              <a:endParaRPr lang="en-US" sz="1200"/>
            </a:p>
          </p:txBody>
        </p:sp>
        <p:sp>
          <p:nvSpPr>
            <p:cNvPr id="100423" name="Rectangle 127"/>
            <p:cNvSpPr>
              <a:spLocks noChangeArrowheads="1"/>
            </p:cNvSpPr>
            <p:nvPr/>
          </p:nvSpPr>
          <p:spPr bwMode="auto">
            <a:xfrm>
              <a:off x="1032"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1991</a:t>
              </a:r>
              <a:endParaRPr lang="en-US" sz="1200"/>
            </a:p>
          </p:txBody>
        </p:sp>
        <p:sp>
          <p:nvSpPr>
            <p:cNvPr id="100424" name="Rectangle 128"/>
            <p:cNvSpPr>
              <a:spLocks noChangeArrowheads="1"/>
            </p:cNvSpPr>
            <p:nvPr/>
          </p:nvSpPr>
          <p:spPr bwMode="auto">
            <a:xfrm>
              <a:off x="1314"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1992</a:t>
              </a:r>
              <a:endParaRPr lang="en-US" sz="1200"/>
            </a:p>
          </p:txBody>
        </p:sp>
        <p:sp>
          <p:nvSpPr>
            <p:cNvPr id="100425" name="Rectangle 129"/>
            <p:cNvSpPr>
              <a:spLocks noChangeArrowheads="1"/>
            </p:cNvSpPr>
            <p:nvPr/>
          </p:nvSpPr>
          <p:spPr bwMode="auto">
            <a:xfrm>
              <a:off x="1596"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1993</a:t>
              </a:r>
              <a:endParaRPr lang="en-US" sz="1200"/>
            </a:p>
          </p:txBody>
        </p:sp>
        <p:sp>
          <p:nvSpPr>
            <p:cNvPr id="100426" name="Rectangle 130"/>
            <p:cNvSpPr>
              <a:spLocks noChangeArrowheads="1"/>
            </p:cNvSpPr>
            <p:nvPr/>
          </p:nvSpPr>
          <p:spPr bwMode="auto">
            <a:xfrm>
              <a:off x="1878"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1994</a:t>
              </a:r>
              <a:endParaRPr lang="en-US" sz="1200"/>
            </a:p>
          </p:txBody>
        </p:sp>
        <p:sp>
          <p:nvSpPr>
            <p:cNvPr id="100427" name="Rectangle 131"/>
            <p:cNvSpPr>
              <a:spLocks noChangeArrowheads="1"/>
            </p:cNvSpPr>
            <p:nvPr/>
          </p:nvSpPr>
          <p:spPr bwMode="auto">
            <a:xfrm>
              <a:off x="2166"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1995</a:t>
              </a:r>
              <a:endParaRPr lang="en-US" sz="1200"/>
            </a:p>
          </p:txBody>
        </p:sp>
        <p:sp>
          <p:nvSpPr>
            <p:cNvPr id="100428" name="Rectangle 132"/>
            <p:cNvSpPr>
              <a:spLocks noChangeArrowheads="1"/>
            </p:cNvSpPr>
            <p:nvPr/>
          </p:nvSpPr>
          <p:spPr bwMode="auto">
            <a:xfrm>
              <a:off x="2448"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1996</a:t>
              </a:r>
              <a:endParaRPr lang="en-US" sz="1200"/>
            </a:p>
          </p:txBody>
        </p:sp>
        <p:sp>
          <p:nvSpPr>
            <p:cNvPr id="100429" name="Rectangle 133"/>
            <p:cNvSpPr>
              <a:spLocks noChangeArrowheads="1"/>
            </p:cNvSpPr>
            <p:nvPr/>
          </p:nvSpPr>
          <p:spPr bwMode="auto">
            <a:xfrm>
              <a:off x="2730"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1997</a:t>
              </a:r>
              <a:endParaRPr lang="en-US" sz="1200"/>
            </a:p>
          </p:txBody>
        </p:sp>
        <p:sp>
          <p:nvSpPr>
            <p:cNvPr id="100430" name="Rectangle 134"/>
            <p:cNvSpPr>
              <a:spLocks noChangeArrowheads="1"/>
            </p:cNvSpPr>
            <p:nvPr/>
          </p:nvSpPr>
          <p:spPr bwMode="auto">
            <a:xfrm>
              <a:off x="3012"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1998</a:t>
              </a:r>
              <a:endParaRPr lang="en-US" sz="1200"/>
            </a:p>
          </p:txBody>
        </p:sp>
        <p:sp>
          <p:nvSpPr>
            <p:cNvPr id="100431" name="Rectangle 135"/>
            <p:cNvSpPr>
              <a:spLocks noChangeArrowheads="1"/>
            </p:cNvSpPr>
            <p:nvPr/>
          </p:nvSpPr>
          <p:spPr bwMode="auto">
            <a:xfrm>
              <a:off x="3294"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1999</a:t>
              </a:r>
              <a:endParaRPr lang="en-US" sz="1200"/>
            </a:p>
          </p:txBody>
        </p:sp>
        <p:sp>
          <p:nvSpPr>
            <p:cNvPr id="100432" name="Rectangle 136"/>
            <p:cNvSpPr>
              <a:spLocks noChangeArrowheads="1"/>
            </p:cNvSpPr>
            <p:nvPr/>
          </p:nvSpPr>
          <p:spPr bwMode="auto">
            <a:xfrm>
              <a:off x="3582"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2000</a:t>
              </a:r>
              <a:endParaRPr lang="en-US" sz="1200"/>
            </a:p>
          </p:txBody>
        </p:sp>
        <p:sp>
          <p:nvSpPr>
            <p:cNvPr id="100433" name="Rectangle 137"/>
            <p:cNvSpPr>
              <a:spLocks noChangeArrowheads="1"/>
            </p:cNvSpPr>
            <p:nvPr/>
          </p:nvSpPr>
          <p:spPr bwMode="auto">
            <a:xfrm>
              <a:off x="3864"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2001</a:t>
              </a:r>
              <a:endParaRPr lang="en-US" sz="1200"/>
            </a:p>
          </p:txBody>
        </p:sp>
        <p:sp>
          <p:nvSpPr>
            <p:cNvPr id="100434" name="Rectangle 138"/>
            <p:cNvSpPr>
              <a:spLocks noChangeArrowheads="1"/>
            </p:cNvSpPr>
            <p:nvPr/>
          </p:nvSpPr>
          <p:spPr bwMode="auto">
            <a:xfrm>
              <a:off x="4146"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2002</a:t>
              </a:r>
              <a:endParaRPr lang="en-US" sz="1200"/>
            </a:p>
          </p:txBody>
        </p:sp>
        <p:sp>
          <p:nvSpPr>
            <p:cNvPr id="100435" name="Rectangle 139"/>
            <p:cNvSpPr>
              <a:spLocks noChangeArrowheads="1"/>
            </p:cNvSpPr>
            <p:nvPr/>
          </p:nvSpPr>
          <p:spPr bwMode="auto">
            <a:xfrm>
              <a:off x="4428"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2003</a:t>
              </a:r>
              <a:endParaRPr lang="en-US" sz="1200"/>
            </a:p>
          </p:txBody>
        </p:sp>
        <p:sp>
          <p:nvSpPr>
            <p:cNvPr id="100436" name="Rectangle 140"/>
            <p:cNvSpPr>
              <a:spLocks noChangeArrowheads="1"/>
            </p:cNvSpPr>
            <p:nvPr/>
          </p:nvSpPr>
          <p:spPr bwMode="auto">
            <a:xfrm>
              <a:off x="4710" y="381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2004</a:t>
              </a:r>
              <a:endParaRPr lang="en-US" sz="1200"/>
            </a:p>
          </p:txBody>
        </p:sp>
        <p:sp>
          <p:nvSpPr>
            <p:cNvPr id="100437" name="Rectangle 141"/>
            <p:cNvSpPr>
              <a:spLocks noChangeArrowheads="1"/>
            </p:cNvSpPr>
            <p:nvPr/>
          </p:nvSpPr>
          <p:spPr bwMode="auto">
            <a:xfrm>
              <a:off x="5040" y="367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a:t>
              </a:r>
              <a:endParaRPr lang="en-US" sz="1200"/>
            </a:p>
          </p:txBody>
        </p:sp>
        <p:sp>
          <p:nvSpPr>
            <p:cNvPr id="100438" name="Rectangle 142"/>
            <p:cNvSpPr>
              <a:spLocks noChangeArrowheads="1"/>
            </p:cNvSpPr>
            <p:nvPr/>
          </p:nvSpPr>
          <p:spPr bwMode="auto">
            <a:xfrm>
              <a:off x="5040" y="337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a:t>
              </a:r>
              <a:endParaRPr lang="en-US" sz="1200"/>
            </a:p>
          </p:txBody>
        </p:sp>
        <p:sp>
          <p:nvSpPr>
            <p:cNvPr id="100439" name="Rectangle 143"/>
            <p:cNvSpPr>
              <a:spLocks noChangeArrowheads="1"/>
            </p:cNvSpPr>
            <p:nvPr/>
          </p:nvSpPr>
          <p:spPr bwMode="auto">
            <a:xfrm>
              <a:off x="5040" y="307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a:t>
              </a:r>
              <a:endParaRPr lang="en-US" sz="1200"/>
            </a:p>
          </p:txBody>
        </p:sp>
        <p:sp>
          <p:nvSpPr>
            <p:cNvPr id="100440" name="Rectangle 144"/>
            <p:cNvSpPr>
              <a:spLocks noChangeArrowheads="1"/>
            </p:cNvSpPr>
            <p:nvPr/>
          </p:nvSpPr>
          <p:spPr bwMode="auto">
            <a:xfrm>
              <a:off x="5040" y="27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a:t>
              </a:r>
              <a:endParaRPr lang="en-US" sz="1200"/>
            </a:p>
          </p:txBody>
        </p:sp>
        <p:sp>
          <p:nvSpPr>
            <p:cNvPr id="100441" name="Rectangle 145"/>
            <p:cNvSpPr>
              <a:spLocks noChangeArrowheads="1"/>
            </p:cNvSpPr>
            <p:nvPr/>
          </p:nvSpPr>
          <p:spPr bwMode="auto">
            <a:xfrm>
              <a:off x="5040" y="246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a:t>
              </a:r>
              <a:endParaRPr lang="en-US" sz="1200"/>
            </a:p>
          </p:txBody>
        </p:sp>
        <p:sp>
          <p:nvSpPr>
            <p:cNvPr id="100442" name="Rectangle 146"/>
            <p:cNvSpPr>
              <a:spLocks noChangeArrowheads="1"/>
            </p:cNvSpPr>
            <p:nvPr/>
          </p:nvSpPr>
          <p:spPr bwMode="auto">
            <a:xfrm>
              <a:off x="5040" y="216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10</a:t>
              </a:r>
              <a:endParaRPr lang="en-US" sz="1200"/>
            </a:p>
          </p:txBody>
        </p:sp>
        <p:sp>
          <p:nvSpPr>
            <p:cNvPr id="100443" name="Rectangle 147"/>
            <p:cNvSpPr>
              <a:spLocks noChangeArrowheads="1"/>
            </p:cNvSpPr>
            <p:nvPr/>
          </p:nvSpPr>
          <p:spPr bwMode="auto">
            <a:xfrm>
              <a:off x="5040" y="186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12</a:t>
              </a:r>
              <a:endParaRPr lang="en-US" sz="1200"/>
            </a:p>
          </p:txBody>
        </p:sp>
        <p:sp>
          <p:nvSpPr>
            <p:cNvPr id="100444" name="Rectangle 148"/>
            <p:cNvSpPr>
              <a:spLocks noChangeArrowheads="1"/>
            </p:cNvSpPr>
            <p:nvPr/>
          </p:nvSpPr>
          <p:spPr bwMode="auto">
            <a:xfrm>
              <a:off x="5040" y="156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14</a:t>
              </a:r>
              <a:endParaRPr lang="en-US" sz="1200"/>
            </a:p>
          </p:txBody>
        </p:sp>
        <p:sp>
          <p:nvSpPr>
            <p:cNvPr id="100445" name="Rectangle 149"/>
            <p:cNvSpPr>
              <a:spLocks noChangeArrowheads="1"/>
            </p:cNvSpPr>
            <p:nvPr/>
          </p:nvSpPr>
          <p:spPr bwMode="auto">
            <a:xfrm>
              <a:off x="5040" y="126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16</a:t>
              </a:r>
              <a:endParaRPr lang="en-US" sz="1200"/>
            </a:p>
          </p:txBody>
        </p:sp>
        <p:sp>
          <p:nvSpPr>
            <p:cNvPr id="100446" name="Line 150"/>
            <p:cNvSpPr>
              <a:spLocks noChangeShapeType="1"/>
            </p:cNvSpPr>
            <p:nvPr/>
          </p:nvSpPr>
          <p:spPr bwMode="auto">
            <a:xfrm>
              <a:off x="2586" y="2502"/>
              <a:ext cx="17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7" name="Freeform 151"/>
            <p:cNvSpPr>
              <a:spLocks/>
            </p:cNvSpPr>
            <p:nvPr/>
          </p:nvSpPr>
          <p:spPr bwMode="auto">
            <a:xfrm>
              <a:off x="2640" y="2640"/>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0448" name="Rectangle 152"/>
            <p:cNvSpPr>
              <a:spLocks noChangeArrowheads="1"/>
            </p:cNvSpPr>
            <p:nvPr/>
          </p:nvSpPr>
          <p:spPr bwMode="auto">
            <a:xfrm>
              <a:off x="2784" y="2592"/>
              <a:ext cx="10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N-site major urban area</a:t>
              </a:r>
              <a:endParaRPr lang="en-US" sz="1200"/>
            </a:p>
          </p:txBody>
        </p:sp>
        <p:sp>
          <p:nvSpPr>
            <p:cNvPr id="100449" name="Line 153"/>
            <p:cNvSpPr>
              <a:spLocks noChangeShapeType="1"/>
            </p:cNvSpPr>
            <p:nvPr/>
          </p:nvSpPr>
          <p:spPr bwMode="auto">
            <a:xfrm>
              <a:off x="2576" y="2496"/>
              <a:ext cx="174" cy="1"/>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0" name="Oval 154"/>
            <p:cNvSpPr>
              <a:spLocks noChangeArrowheads="1"/>
            </p:cNvSpPr>
            <p:nvPr/>
          </p:nvSpPr>
          <p:spPr bwMode="auto">
            <a:xfrm>
              <a:off x="2640" y="2474"/>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0451" name="Rectangle 155"/>
            <p:cNvSpPr>
              <a:spLocks noChangeArrowheads="1"/>
            </p:cNvSpPr>
            <p:nvPr/>
          </p:nvSpPr>
          <p:spPr bwMode="auto">
            <a:xfrm>
              <a:off x="2784" y="2448"/>
              <a:ext cx="73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Major urban area</a:t>
              </a:r>
              <a:endParaRPr lang="en-US" sz="1200"/>
            </a:p>
          </p:txBody>
        </p:sp>
        <p:sp>
          <p:nvSpPr>
            <p:cNvPr id="100452" name="Line 156"/>
            <p:cNvSpPr>
              <a:spLocks noChangeShapeType="1"/>
            </p:cNvSpPr>
            <p:nvPr/>
          </p:nvSpPr>
          <p:spPr bwMode="auto">
            <a:xfrm>
              <a:off x="2586" y="2778"/>
              <a:ext cx="174"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3" name="Oval 157"/>
            <p:cNvSpPr>
              <a:spLocks noChangeArrowheads="1"/>
            </p:cNvSpPr>
            <p:nvPr/>
          </p:nvSpPr>
          <p:spPr bwMode="auto">
            <a:xfrm>
              <a:off x="2646" y="2754"/>
              <a:ext cx="42" cy="42"/>
            </a:xfrm>
            <a:prstGeom prst="ellipse">
              <a:avLst/>
            </a:prstGeom>
            <a:solidFill>
              <a:srgbClr val="FF0000"/>
            </a:solidFill>
            <a:ln w="9525">
              <a:solidFill>
                <a:srgbClr val="FF0000"/>
              </a:solidFill>
              <a:round/>
              <a:headEnd/>
              <a:tailEnd/>
            </a:ln>
          </p:spPr>
          <p:txBody>
            <a:bodyPr/>
            <a:lstStyle/>
            <a:p>
              <a:endParaRPr lang="en-US" sz="1200"/>
            </a:p>
          </p:txBody>
        </p:sp>
        <p:sp>
          <p:nvSpPr>
            <p:cNvPr id="100454" name="Rectangle 158"/>
            <p:cNvSpPr>
              <a:spLocks noChangeArrowheads="1"/>
            </p:cNvSpPr>
            <p:nvPr/>
          </p:nvSpPr>
          <p:spPr bwMode="auto">
            <a:xfrm>
              <a:off x="2784" y="2718"/>
              <a:ext cx="10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Outside major urban area</a:t>
              </a:r>
              <a:endParaRPr lang="en-US" sz="1200"/>
            </a:p>
          </p:txBody>
        </p:sp>
        <p:sp>
          <p:nvSpPr>
            <p:cNvPr id="100455" name="Line 159"/>
            <p:cNvSpPr>
              <a:spLocks noChangeShapeType="1"/>
            </p:cNvSpPr>
            <p:nvPr/>
          </p:nvSpPr>
          <p:spPr bwMode="auto">
            <a:xfrm>
              <a:off x="2586" y="2910"/>
              <a:ext cx="17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6" name="Freeform 160"/>
            <p:cNvSpPr>
              <a:spLocks/>
            </p:cNvSpPr>
            <p:nvPr/>
          </p:nvSpPr>
          <p:spPr bwMode="auto">
            <a:xfrm>
              <a:off x="2652" y="2892"/>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0457" name="Rectangle 161"/>
            <p:cNvSpPr>
              <a:spLocks noChangeArrowheads="1"/>
            </p:cNvSpPr>
            <p:nvPr/>
          </p:nvSpPr>
          <p:spPr bwMode="auto">
            <a:xfrm>
              <a:off x="2784" y="2850"/>
              <a:ext cx="13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N-site outside major urban area</a:t>
              </a:r>
              <a:endParaRPr lang="en-US" sz="1200"/>
            </a:p>
          </p:txBody>
        </p:sp>
      </p:grpSp>
      <p:sp>
        <p:nvSpPr>
          <p:cNvPr id="100359" name="Text Box 162"/>
          <p:cNvSpPr txBox="1">
            <a:spLocks noChangeArrowheads="1"/>
          </p:cNvSpPr>
          <p:nvPr/>
        </p:nvSpPr>
        <p:spPr bwMode="auto">
          <a:xfrm>
            <a:off x="312738" y="2551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a:t>
            </a:r>
          </a:p>
        </p:txBody>
      </p:sp>
      <p:sp>
        <p:nvSpPr>
          <p:cNvPr id="100360" name="Text Box 163"/>
          <p:cNvSpPr txBox="1">
            <a:spLocks noChangeArrowheads="1"/>
          </p:cNvSpPr>
          <p:nvPr/>
        </p:nvSpPr>
        <p:spPr bwMode="auto">
          <a:xfrm rot="5400000">
            <a:off x="7623176" y="3590925"/>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(Number of sites)</a:t>
            </a:r>
          </a:p>
        </p:txBody>
      </p:sp>
      <p:sp>
        <p:nvSpPr>
          <p:cNvPr id="100361" name="Text Box 165"/>
          <p:cNvSpPr txBox="1">
            <a:spLocks noChangeArrowheads="1"/>
          </p:cNvSpPr>
          <p:nvPr/>
        </p:nvSpPr>
        <p:spPr bwMode="auto">
          <a:xfrm>
            <a:off x="7696200" y="62484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Year</a:t>
            </a:r>
          </a:p>
        </p:txBody>
      </p:sp>
      <p:sp>
        <p:nvSpPr>
          <p:cNvPr id="108" name="Slide Number Placeholder 107"/>
          <p:cNvSpPr>
            <a:spLocks noGrp="1"/>
          </p:cNvSpPr>
          <p:nvPr>
            <p:ph type="sldNum" sz="quarter" idx="10"/>
          </p:nvPr>
        </p:nvSpPr>
        <p:spPr/>
        <p:txBody>
          <a:bodyPr/>
          <a:lstStyle/>
          <a:p>
            <a:pPr>
              <a:defRPr/>
            </a:pPr>
            <a:fld id="{F7AD0295-D4D9-4F70-B6E1-91AD4691DE3E}" type="slidenum">
              <a:rPr lang="th-TH"/>
              <a:pPr>
                <a:defRPr/>
              </a:pPr>
              <a:t>37</a:t>
            </a:fld>
            <a:endParaRPr lang="th-TH"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0A918B-1662-449F-80E4-C89844E48E13}" type="slidenum">
              <a:rPr lang="th-TH"/>
              <a:pPr>
                <a:defRPr/>
              </a:pPr>
              <a:t>38</a:t>
            </a:fld>
            <a:endParaRPr lang="th-TH" dirty="0"/>
          </a:p>
        </p:txBody>
      </p:sp>
      <p:sp>
        <p:nvSpPr>
          <p:cNvPr id="101379"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sex workers, 1990-2004</a:t>
            </a:r>
            <a:br>
              <a:rPr lang="en-US" smtClean="0">
                <a:cs typeface="Cordia New" pitchFamily="34" charset="-34"/>
              </a:rPr>
            </a:br>
            <a:endParaRPr lang="en-US" smtClean="0">
              <a:cs typeface="Cordia New" pitchFamily="34" charset="-34"/>
            </a:endParaRPr>
          </a:p>
        </p:txBody>
      </p:sp>
      <p:sp>
        <p:nvSpPr>
          <p:cNvPr id="101380" name="AutoShape 3"/>
          <p:cNvSpPr>
            <a:spLocks noChangeAspect="1" noChangeArrowheads="1" noTextEdit="1"/>
          </p:cNvSpPr>
          <p:nvPr/>
        </p:nvSpPr>
        <p:spPr bwMode="auto">
          <a:xfrm>
            <a:off x="457200" y="1600200"/>
            <a:ext cx="762000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381" name="Text Box 124"/>
          <p:cNvSpPr txBox="1">
            <a:spLocks noChangeArrowheads="1"/>
          </p:cNvSpPr>
          <p:nvPr/>
        </p:nvSpPr>
        <p:spPr bwMode="auto">
          <a:xfrm>
            <a:off x="0" y="6451600"/>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3"/>
              </a:rPr>
              <a:t>www.aidsdatahub.org</a:t>
            </a:r>
            <a:r>
              <a:rPr lang="en-US" sz="1000">
                <a:solidFill>
                  <a:srgbClr val="000000"/>
                </a:solidFill>
                <a:cs typeface="Arial" charset="0"/>
              </a:rPr>
              <a:t>  based on</a:t>
            </a:r>
            <a:r>
              <a:rPr lang="en-US" sz="1000">
                <a:cs typeface="Arial" charset="0"/>
              </a:rPr>
              <a:t> </a:t>
            </a:r>
            <a:r>
              <a:rPr lang="en-US" sz="1000">
                <a:cs typeface="Arial" charset="0"/>
                <a:hlinkClick r:id="rId4"/>
              </a:rPr>
              <a:t>European Union, WHO, UNICEF, et al. (2006). </a:t>
            </a:r>
            <a:r>
              <a:rPr lang="en-US" sz="1000" i="1">
                <a:cs typeface="Arial" charset="0"/>
                <a:hlinkClick r:id="rId4"/>
              </a:rPr>
              <a:t>Thailand: Epidemiological Fact Sheet on HIV/AIDS and Sexually Transmitted Infections- 2006 Update </a:t>
            </a:r>
            <a:endParaRPr lang="en-US" sz="1000" i="1">
              <a:cs typeface="Arial" charset="0"/>
            </a:endParaRPr>
          </a:p>
          <a:p>
            <a:pPr eaLnBrk="1" hangingPunct="1">
              <a:spcBef>
                <a:spcPct val="50000"/>
              </a:spcBef>
            </a:pPr>
            <a:endParaRPr lang="en-US" sz="1000">
              <a:cs typeface="Arial" charset="0"/>
            </a:endParaRPr>
          </a:p>
        </p:txBody>
      </p:sp>
      <p:graphicFrame>
        <p:nvGraphicFramePr>
          <p:cNvPr id="101382" name="Object 323"/>
          <p:cNvGraphicFramePr>
            <a:graphicFrameLocks noChangeAspect="1"/>
          </p:cNvGraphicFramePr>
          <p:nvPr/>
        </p:nvGraphicFramePr>
        <p:xfrm>
          <a:off x="762000" y="2387600"/>
          <a:ext cx="7581900" cy="3889375"/>
        </p:xfrm>
        <a:graphic>
          <a:graphicData uri="http://schemas.openxmlformats.org/presentationml/2006/ole">
            <mc:AlternateContent xmlns:mc="http://schemas.openxmlformats.org/markup-compatibility/2006">
              <mc:Choice xmlns:v="urn:schemas-microsoft-com:vml" Requires="v">
                <p:oleObj spid="_x0000_s101387" name="Chart" r:id="rId5" imgW="7581900" imgH="4524451" progId="Excel.Sheet.8">
                  <p:embed/>
                </p:oleObj>
              </mc:Choice>
              <mc:Fallback>
                <p:oleObj name="Chart" r:id="rId5" imgW="7581900" imgH="4524451" progId="Excel.Sheet.8">
                  <p:embed/>
                  <p:pic>
                    <p:nvPicPr>
                      <p:cNvPr id="0" name="Object 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387600"/>
                        <a:ext cx="75819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3" name="Text Box 325"/>
          <p:cNvSpPr txBox="1">
            <a:spLocks noChangeArrowheads="1"/>
          </p:cNvSpPr>
          <p:nvPr/>
        </p:nvSpPr>
        <p:spPr bwMode="auto">
          <a:xfrm>
            <a:off x="508000" y="30353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400" b="1">
                <a:cs typeface="Arial" charset="0"/>
              </a:rPr>
              <a:t>(%)</a:t>
            </a:r>
          </a:p>
        </p:txBody>
      </p:sp>
      <p:sp>
        <p:nvSpPr>
          <p:cNvPr id="101384" name="Text Box 326"/>
          <p:cNvSpPr txBox="1">
            <a:spLocks noChangeArrowheads="1"/>
          </p:cNvSpPr>
          <p:nvPr/>
        </p:nvSpPr>
        <p:spPr bwMode="auto">
          <a:xfrm rot="5400000">
            <a:off x="7681119" y="3926681"/>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(Number of sites)</a:t>
            </a:r>
          </a:p>
        </p:txBody>
      </p:sp>
      <p:sp>
        <p:nvSpPr>
          <p:cNvPr id="101385" name="Text Box 327"/>
          <p:cNvSpPr txBox="1">
            <a:spLocks noChangeArrowheads="1"/>
          </p:cNvSpPr>
          <p:nvPr/>
        </p:nvSpPr>
        <p:spPr bwMode="auto">
          <a:xfrm>
            <a:off x="7772400" y="60960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Year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2DD842F-F958-4A95-838F-74DAD18B85EB}" type="slidenum">
              <a:rPr lang="th-TH"/>
              <a:pPr>
                <a:defRPr/>
              </a:pPr>
              <a:t>39</a:t>
            </a:fld>
            <a:endParaRPr lang="th-TH" dirty="0"/>
          </a:p>
        </p:txBody>
      </p:sp>
      <p:sp>
        <p:nvSpPr>
          <p:cNvPr id="102403"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STI patients, 1990-2004</a:t>
            </a:r>
            <a:br>
              <a:rPr lang="en-US" smtClean="0">
                <a:cs typeface="Cordia New" pitchFamily="34" charset="-34"/>
              </a:rPr>
            </a:br>
            <a:endParaRPr lang="en-US" smtClean="0">
              <a:cs typeface="Cordia New" pitchFamily="34" charset="-34"/>
            </a:endParaRPr>
          </a:p>
        </p:txBody>
      </p:sp>
      <p:sp>
        <p:nvSpPr>
          <p:cNvPr id="102404" name="Rectangle 5"/>
          <p:cNvSpPr>
            <a:spLocks noChangeArrowheads="1"/>
          </p:cNvSpPr>
          <p:nvPr/>
        </p:nvSpPr>
        <p:spPr bwMode="auto">
          <a:xfrm>
            <a:off x="0" y="1303338"/>
            <a:ext cx="867886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p>
        </p:txBody>
      </p:sp>
      <p:sp>
        <p:nvSpPr>
          <p:cNvPr id="102405" name="Text Box 119"/>
          <p:cNvSpPr txBox="1">
            <a:spLocks noChangeArrowheads="1"/>
          </p:cNvSpPr>
          <p:nvPr/>
        </p:nvSpPr>
        <p:spPr bwMode="auto">
          <a:xfrm>
            <a:off x="0" y="6451600"/>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2"/>
              </a:rPr>
              <a:t>www.aidsdatahub.org</a:t>
            </a:r>
            <a:r>
              <a:rPr lang="en-US" sz="1000">
                <a:solidFill>
                  <a:srgbClr val="000000"/>
                </a:solidFill>
                <a:cs typeface="Arial" charset="0"/>
              </a:rPr>
              <a:t>  based on </a:t>
            </a:r>
            <a:r>
              <a:rPr lang="en-US" sz="1000">
                <a:cs typeface="Arial" charset="0"/>
                <a:hlinkClick r:id="rId3"/>
              </a:rPr>
              <a:t>European Union, WHO, UNICEF, et al. (2006). </a:t>
            </a:r>
            <a:r>
              <a:rPr lang="en-US" sz="1000" i="1">
                <a:cs typeface="Arial" charset="0"/>
                <a:hlinkClick r:id="rId3"/>
              </a:rPr>
              <a:t>Thailand: Epidemiological Fact Sheet on HIV/AIDS and Sexually Transmitted Infections- 2006 Update </a:t>
            </a:r>
            <a:endParaRPr lang="en-US" sz="1000" i="1">
              <a:cs typeface="Arial" charset="0"/>
            </a:endParaRPr>
          </a:p>
          <a:p>
            <a:pPr eaLnBrk="1" hangingPunct="1">
              <a:spcBef>
                <a:spcPct val="50000"/>
              </a:spcBef>
            </a:pPr>
            <a:endParaRPr lang="en-US" sz="1000">
              <a:cs typeface="Arial" charset="0"/>
            </a:endParaRPr>
          </a:p>
        </p:txBody>
      </p:sp>
      <p:grpSp>
        <p:nvGrpSpPr>
          <p:cNvPr id="102406" name="Group 6"/>
          <p:cNvGrpSpPr>
            <a:grpSpLocks/>
          </p:cNvGrpSpPr>
          <p:nvPr/>
        </p:nvGrpSpPr>
        <p:grpSpPr bwMode="auto">
          <a:xfrm>
            <a:off x="457200" y="1989138"/>
            <a:ext cx="8201025" cy="4459287"/>
            <a:chOff x="457200" y="1524000"/>
            <a:chExt cx="8200618" cy="4925199"/>
          </a:xfrm>
        </p:grpSpPr>
        <p:sp>
          <p:nvSpPr>
            <p:cNvPr id="102407" name="AutoShape 122"/>
            <p:cNvSpPr>
              <a:spLocks noChangeAspect="1" noChangeArrowheads="1" noTextEdit="1"/>
            </p:cNvSpPr>
            <p:nvPr/>
          </p:nvSpPr>
          <p:spPr bwMode="auto">
            <a:xfrm>
              <a:off x="533400" y="1524000"/>
              <a:ext cx="78105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408" name="Group 330"/>
            <p:cNvGrpSpPr>
              <a:grpSpLocks/>
            </p:cNvGrpSpPr>
            <p:nvPr/>
          </p:nvGrpSpPr>
          <p:grpSpPr bwMode="auto">
            <a:xfrm>
              <a:off x="838200" y="1905000"/>
              <a:ext cx="7485063" cy="4298950"/>
              <a:chOff x="528" y="1344"/>
              <a:chExt cx="4715" cy="2708"/>
            </a:xfrm>
          </p:grpSpPr>
          <p:sp>
            <p:nvSpPr>
              <p:cNvPr id="102416" name="Line 124"/>
              <p:cNvSpPr>
                <a:spLocks noChangeShapeType="1"/>
              </p:cNvSpPr>
              <p:nvPr/>
            </p:nvSpPr>
            <p:spPr bwMode="auto">
              <a:xfrm>
                <a:off x="672" y="1392"/>
                <a:ext cx="1" cy="24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7" name="Line 125"/>
              <p:cNvSpPr>
                <a:spLocks noChangeShapeType="1"/>
              </p:cNvSpPr>
              <p:nvPr/>
            </p:nvSpPr>
            <p:spPr bwMode="auto">
              <a:xfrm>
                <a:off x="648" y="3870"/>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8" name="Line 126"/>
              <p:cNvSpPr>
                <a:spLocks noChangeShapeType="1"/>
              </p:cNvSpPr>
              <p:nvPr/>
            </p:nvSpPr>
            <p:spPr bwMode="auto">
              <a:xfrm>
                <a:off x="648" y="3516"/>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9" name="Line 127"/>
              <p:cNvSpPr>
                <a:spLocks noChangeShapeType="1"/>
              </p:cNvSpPr>
              <p:nvPr/>
            </p:nvSpPr>
            <p:spPr bwMode="auto">
              <a:xfrm>
                <a:off x="648" y="316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0" name="Line 128"/>
              <p:cNvSpPr>
                <a:spLocks noChangeShapeType="1"/>
              </p:cNvSpPr>
              <p:nvPr/>
            </p:nvSpPr>
            <p:spPr bwMode="auto">
              <a:xfrm>
                <a:off x="648" y="2808"/>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1" name="Line 129"/>
              <p:cNvSpPr>
                <a:spLocks noChangeShapeType="1"/>
              </p:cNvSpPr>
              <p:nvPr/>
            </p:nvSpPr>
            <p:spPr bwMode="auto">
              <a:xfrm>
                <a:off x="648" y="245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2" name="Line 130"/>
              <p:cNvSpPr>
                <a:spLocks noChangeShapeType="1"/>
              </p:cNvSpPr>
              <p:nvPr/>
            </p:nvSpPr>
            <p:spPr bwMode="auto">
              <a:xfrm>
                <a:off x="648" y="2100"/>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3" name="Line 131"/>
              <p:cNvSpPr>
                <a:spLocks noChangeShapeType="1"/>
              </p:cNvSpPr>
              <p:nvPr/>
            </p:nvSpPr>
            <p:spPr bwMode="auto">
              <a:xfrm>
                <a:off x="648" y="1746"/>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4" name="Line 132"/>
              <p:cNvSpPr>
                <a:spLocks noChangeShapeType="1"/>
              </p:cNvSpPr>
              <p:nvPr/>
            </p:nvSpPr>
            <p:spPr bwMode="auto">
              <a:xfrm>
                <a:off x="648" y="139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5" name="Line 133"/>
              <p:cNvSpPr>
                <a:spLocks noChangeShapeType="1"/>
              </p:cNvSpPr>
              <p:nvPr/>
            </p:nvSpPr>
            <p:spPr bwMode="auto">
              <a:xfrm>
                <a:off x="672" y="3870"/>
                <a:ext cx="440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6" name="Line 134"/>
              <p:cNvSpPr>
                <a:spLocks noChangeShapeType="1"/>
              </p:cNvSpPr>
              <p:nvPr/>
            </p:nvSpPr>
            <p:spPr bwMode="auto">
              <a:xfrm flipV="1">
                <a:off x="672"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7" name="Line 135"/>
              <p:cNvSpPr>
                <a:spLocks noChangeShapeType="1"/>
              </p:cNvSpPr>
              <p:nvPr/>
            </p:nvSpPr>
            <p:spPr bwMode="auto">
              <a:xfrm flipV="1">
                <a:off x="966"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8" name="Line 136"/>
              <p:cNvSpPr>
                <a:spLocks noChangeShapeType="1"/>
              </p:cNvSpPr>
              <p:nvPr/>
            </p:nvSpPr>
            <p:spPr bwMode="auto">
              <a:xfrm flipV="1">
                <a:off x="1260"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9" name="Line 137"/>
              <p:cNvSpPr>
                <a:spLocks noChangeShapeType="1"/>
              </p:cNvSpPr>
              <p:nvPr/>
            </p:nvSpPr>
            <p:spPr bwMode="auto">
              <a:xfrm flipV="1">
                <a:off x="1554"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0" name="Line 138"/>
              <p:cNvSpPr>
                <a:spLocks noChangeShapeType="1"/>
              </p:cNvSpPr>
              <p:nvPr/>
            </p:nvSpPr>
            <p:spPr bwMode="auto">
              <a:xfrm flipV="1">
                <a:off x="1848"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1" name="Line 139"/>
              <p:cNvSpPr>
                <a:spLocks noChangeShapeType="1"/>
              </p:cNvSpPr>
              <p:nvPr/>
            </p:nvSpPr>
            <p:spPr bwMode="auto">
              <a:xfrm flipV="1">
                <a:off x="2142"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2" name="Line 140"/>
              <p:cNvSpPr>
                <a:spLocks noChangeShapeType="1"/>
              </p:cNvSpPr>
              <p:nvPr/>
            </p:nvSpPr>
            <p:spPr bwMode="auto">
              <a:xfrm flipV="1">
                <a:off x="2436"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3" name="Line 141"/>
              <p:cNvSpPr>
                <a:spLocks noChangeShapeType="1"/>
              </p:cNvSpPr>
              <p:nvPr/>
            </p:nvSpPr>
            <p:spPr bwMode="auto">
              <a:xfrm flipV="1">
                <a:off x="2730"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4" name="Line 142"/>
              <p:cNvSpPr>
                <a:spLocks noChangeShapeType="1"/>
              </p:cNvSpPr>
              <p:nvPr/>
            </p:nvSpPr>
            <p:spPr bwMode="auto">
              <a:xfrm flipV="1">
                <a:off x="3018"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5" name="Line 143"/>
              <p:cNvSpPr>
                <a:spLocks noChangeShapeType="1"/>
              </p:cNvSpPr>
              <p:nvPr/>
            </p:nvSpPr>
            <p:spPr bwMode="auto">
              <a:xfrm flipV="1">
                <a:off x="3312"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6" name="Line 144"/>
              <p:cNvSpPr>
                <a:spLocks noChangeShapeType="1"/>
              </p:cNvSpPr>
              <p:nvPr/>
            </p:nvSpPr>
            <p:spPr bwMode="auto">
              <a:xfrm flipV="1">
                <a:off x="3606"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7" name="Line 145"/>
              <p:cNvSpPr>
                <a:spLocks noChangeShapeType="1"/>
              </p:cNvSpPr>
              <p:nvPr/>
            </p:nvSpPr>
            <p:spPr bwMode="auto">
              <a:xfrm flipV="1">
                <a:off x="3900"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8" name="Line 146"/>
              <p:cNvSpPr>
                <a:spLocks noChangeShapeType="1"/>
              </p:cNvSpPr>
              <p:nvPr/>
            </p:nvSpPr>
            <p:spPr bwMode="auto">
              <a:xfrm flipV="1">
                <a:off x="4194"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9" name="Line 147"/>
              <p:cNvSpPr>
                <a:spLocks noChangeShapeType="1"/>
              </p:cNvSpPr>
              <p:nvPr/>
            </p:nvSpPr>
            <p:spPr bwMode="auto">
              <a:xfrm flipV="1">
                <a:off x="4488"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0" name="Line 148"/>
              <p:cNvSpPr>
                <a:spLocks noChangeShapeType="1"/>
              </p:cNvSpPr>
              <p:nvPr/>
            </p:nvSpPr>
            <p:spPr bwMode="auto">
              <a:xfrm flipV="1">
                <a:off x="4782"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1" name="Line 149"/>
              <p:cNvSpPr>
                <a:spLocks noChangeShapeType="1"/>
              </p:cNvSpPr>
              <p:nvPr/>
            </p:nvSpPr>
            <p:spPr bwMode="auto">
              <a:xfrm flipV="1">
                <a:off x="5076" y="3846"/>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42" name="Freeform 150"/>
              <p:cNvSpPr>
                <a:spLocks/>
              </p:cNvSpPr>
              <p:nvPr/>
            </p:nvSpPr>
            <p:spPr bwMode="auto">
              <a:xfrm>
                <a:off x="816" y="1818"/>
                <a:ext cx="4116" cy="1608"/>
              </a:xfrm>
              <a:custGeom>
                <a:avLst/>
                <a:gdLst>
                  <a:gd name="T0" fmla="*/ 0 w 686"/>
                  <a:gd name="T1" fmla="*/ 2147483647 h 268"/>
                  <a:gd name="T2" fmla="*/ 2147483647 w 686"/>
                  <a:gd name="T3" fmla="*/ 2147483647 h 268"/>
                  <a:gd name="T4" fmla="*/ 2147483647 w 686"/>
                  <a:gd name="T5" fmla="*/ 2147483647 h 268"/>
                  <a:gd name="T6" fmla="*/ 2147483647 w 686"/>
                  <a:gd name="T7" fmla="*/ 2147483647 h 268"/>
                  <a:gd name="T8" fmla="*/ 2147483647 w 686"/>
                  <a:gd name="T9" fmla="*/ 2147483647 h 268"/>
                  <a:gd name="T10" fmla="*/ 2147483647 w 686"/>
                  <a:gd name="T11" fmla="*/ 2147483647 h 268"/>
                  <a:gd name="T12" fmla="*/ 2147483647 w 686"/>
                  <a:gd name="T13" fmla="*/ 2147483647 h 268"/>
                  <a:gd name="T14" fmla="*/ 2147483647 w 686"/>
                  <a:gd name="T15" fmla="*/ 2147483647 h 268"/>
                  <a:gd name="T16" fmla="*/ 2147483647 w 686"/>
                  <a:gd name="T17" fmla="*/ 2147483647 h 268"/>
                  <a:gd name="T18" fmla="*/ 2147483647 w 686"/>
                  <a:gd name="T19" fmla="*/ 2147483647 h 268"/>
                  <a:gd name="T20" fmla="*/ 2147483647 w 686"/>
                  <a:gd name="T21" fmla="*/ 2147483647 h 268"/>
                  <a:gd name="T22" fmla="*/ 2147483647 w 686"/>
                  <a:gd name="T23" fmla="*/ 2147483647 h 268"/>
                  <a:gd name="T24" fmla="*/ 2147483647 w 686"/>
                  <a:gd name="T25" fmla="*/ 2147483647 h 268"/>
                  <a:gd name="T26" fmla="*/ 2147483647 w 686"/>
                  <a:gd name="T27" fmla="*/ 2147483647 h 268"/>
                  <a:gd name="T28" fmla="*/ 2147483647 w 686"/>
                  <a:gd name="T29" fmla="*/ 0 h 2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6"/>
                  <a:gd name="T46" fmla="*/ 0 h 268"/>
                  <a:gd name="T47" fmla="*/ 686 w 686"/>
                  <a:gd name="T48" fmla="*/ 268 h 2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6" h="268">
                    <a:moveTo>
                      <a:pt x="0" y="265"/>
                    </a:moveTo>
                    <a:lnTo>
                      <a:pt x="49" y="177"/>
                    </a:lnTo>
                    <a:lnTo>
                      <a:pt x="98" y="85"/>
                    </a:lnTo>
                    <a:lnTo>
                      <a:pt x="147" y="82"/>
                    </a:lnTo>
                    <a:lnTo>
                      <a:pt x="196" y="50"/>
                    </a:lnTo>
                    <a:lnTo>
                      <a:pt x="245" y="100"/>
                    </a:lnTo>
                    <a:lnTo>
                      <a:pt x="294" y="138"/>
                    </a:lnTo>
                    <a:lnTo>
                      <a:pt x="343" y="141"/>
                    </a:lnTo>
                    <a:lnTo>
                      <a:pt x="392" y="59"/>
                    </a:lnTo>
                    <a:lnTo>
                      <a:pt x="441" y="162"/>
                    </a:lnTo>
                    <a:lnTo>
                      <a:pt x="490" y="268"/>
                    </a:lnTo>
                    <a:lnTo>
                      <a:pt x="539" y="153"/>
                    </a:lnTo>
                    <a:lnTo>
                      <a:pt x="588" y="192"/>
                    </a:lnTo>
                    <a:lnTo>
                      <a:pt x="637" y="136"/>
                    </a:lnTo>
                    <a:lnTo>
                      <a:pt x="686"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43" name="Freeform 151"/>
              <p:cNvSpPr>
                <a:spLocks/>
              </p:cNvSpPr>
              <p:nvPr/>
            </p:nvSpPr>
            <p:spPr bwMode="auto">
              <a:xfrm>
                <a:off x="816" y="3696"/>
                <a:ext cx="4116" cy="1"/>
              </a:xfrm>
              <a:custGeom>
                <a:avLst/>
                <a:gdLst>
                  <a:gd name="T0" fmla="*/ 0 w 686"/>
                  <a:gd name="T1" fmla="*/ 0 h 1"/>
                  <a:gd name="T2" fmla="*/ 2147483647 w 686"/>
                  <a:gd name="T3" fmla="*/ 0 h 1"/>
                  <a:gd name="T4" fmla="*/ 2147483647 w 686"/>
                  <a:gd name="T5" fmla="*/ 0 h 1"/>
                  <a:gd name="T6" fmla="*/ 2147483647 w 686"/>
                  <a:gd name="T7" fmla="*/ 0 h 1"/>
                  <a:gd name="T8" fmla="*/ 2147483647 w 686"/>
                  <a:gd name="T9" fmla="*/ 0 h 1"/>
                  <a:gd name="T10" fmla="*/ 2147483647 w 686"/>
                  <a:gd name="T11" fmla="*/ 0 h 1"/>
                  <a:gd name="T12" fmla="*/ 2147483647 w 686"/>
                  <a:gd name="T13" fmla="*/ 0 h 1"/>
                  <a:gd name="T14" fmla="*/ 2147483647 w 686"/>
                  <a:gd name="T15" fmla="*/ 0 h 1"/>
                  <a:gd name="T16" fmla="*/ 2147483647 w 686"/>
                  <a:gd name="T17" fmla="*/ 0 h 1"/>
                  <a:gd name="T18" fmla="*/ 2147483647 w 686"/>
                  <a:gd name="T19" fmla="*/ 0 h 1"/>
                  <a:gd name="T20" fmla="*/ 2147483647 w 686"/>
                  <a:gd name="T21" fmla="*/ 0 h 1"/>
                  <a:gd name="T22" fmla="*/ 2147483647 w 686"/>
                  <a:gd name="T23" fmla="*/ 0 h 1"/>
                  <a:gd name="T24" fmla="*/ 2147483647 w 686"/>
                  <a:gd name="T25" fmla="*/ 0 h 1"/>
                  <a:gd name="T26" fmla="*/ 2147483647 w 686"/>
                  <a:gd name="T27" fmla="*/ 0 h 1"/>
                  <a:gd name="T28" fmla="*/ 2147483647 w 686"/>
                  <a:gd name="T29" fmla="*/ 0 h 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6"/>
                  <a:gd name="T46" fmla="*/ 0 h 1"/>
                  <a:gd name="T47" fmla="*/ 686 w 686"/>
                  <a:gd name="T48" fmla="*/ 1 h 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6" h="1">
                    <a:moveTo>
                      <a:pt x="0" y="0"/>
                    </a:moveTo>
                    <a:lnTo>
                      <a:pt x="49" y="0"/>
                    </a:lnTo>
                    <a:lnTo>
                      <a:pt x="98" y="0"/>
                    </a:lnTo>
                    <a:lnTo>
                      <a:pt x="147" y="0"/>
                    </a:lnTo>
                    <a:lnTo>
                      <a:pt x="196" y="0"/>
                    </a:lnTo>
                    <a:lnTo>
                      <a:pt x="245" y="0"/>
                    </a:lnTo>
                    <a:lnTo>
                      <a:pt x="294" y="0"/>
                    </a:lnTo>
                    <a:lnTo>
                      <a:pt x="343" y="0"/>
                    </a:lnTo>
                    <a:lnTo>
                      <a:pt x="392" y="0"/>
                    </a:lnTo>
                    <a:lnTo>
                      <a:pt x="441" y="0"/>
                    </a:lnTo>
                    <a:lnTo>
                      <a:pt x="490" y="0"/>
                    </a:lnTo>
                    <a:lnTo>
                      <a:pt x="539" y="0"/>
                    </a:lnTo>
                    <a:lnTo>
                      <a:pt x="588" y="0"/>
                    </a:lnTo>
                    <a:lnTo>
                      <a:pt x="637" y="0"/>
                    </a:lnTo>
                    <a:lnTo>
                      <a:pt x="686"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44" name="Oval 152"/>
              <p:cNvSpPr>
                <a:spLocks noChangeArrowheads="1"/>
              </p:cNvSpPr>
              <p:nvPr/>
            </p:nvSpPr>
            <p:spPr bwMode="auto">
              <a:xfrm>
                <a:off x="786" y="3378"/>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45" name="Oval 153"/>
              <p:cNvSpPr>
                <a:spLocks noChangeArrowheads="1"/>
              </p:cNvSpPr>
              <p:nvPr/>
            </p:nvSpPr>
            <p:spPr bwMode="auto">
              <a:xfrm>
                <a:off x="1080" y="2850"/>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46" name="Oval 154"/>
              <p:cNvSpPr>
                <a:spLocks noChangeArrowheads="1"/>
              </p:cNvSpPr>
              <p:nvPr/>
            </p:nvSpPr>
            <p:spPr bwMode="auto">
              <a:xfrm>
                <a:off x="1374" y="2298"/>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47" name="Oval 155"/>
              <p:cNvSpPr>
                <a:spLocks noChangeArrowheads="1"/>
              </p:cNvSpPr>
              <p:nvPr/>
            </p:nvSpPr>
            <p:spPr bwMode="auto">
              <a:xfrm>
                <a:off x="1668" y="2280"/>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48" name="Oval 156"/>
              <p:cNvSpPr>
                <a:spLocks noChangeArrowheads="1"/>
              </p:cNvSpPr>
              <p:nvPr/>
            </p:nvSpPr>
            <p:spPr bwMode="auto">
              <a:xfrm>
                <a:off x="1962" y="2088"/>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49" name="Oval 157"/>
              <p:cNvSpPr>
                <a:spLocks noChangeArrowheads="1"/>
              </p:cNvSpPr>
              <p:nvPr/>
            </p:nvSpPr>
            <p:spPr bwMode="auto">
              <a:xfrm>
                <a:off x="2256" y="2388"/>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0" name="Oval 158"/>
              <p:cNvSpPr>
                <a:spLocks noChangeArrowheads="1"/>
              </p:cNvSpPr>
              <p:nvPr/>
            </p:nvSpPr>
            <p:spPr bwMode="auto">
              <a:xfrm>
                <a:off x="2550" y="2616"/>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1" name="Oval 159"/>
              <p:cNvSpPr>
                <a:spLocks noChangeArrowheads="1"/>
              </p:cNvSpPr>
              <p:nvPr/>
            </p:nvSpPr>
            <p:spPr bwMode="auto">
              <a:xfrm>
                <a:off x="2844" y="2634"/>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2" name="Oval 160"/>
              <p:cNvSpPr>
                <a:spLocks noChangeArrowheads="1"/>
              </p:cNvSpPr>
              <p:nvPr/>
            </p:nvSpPr>
            <p:spPr bwMode="auto">
              <a:xfrm>
                <a:off x="3138" y="2142"/>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3" name="Oval 161"/>
              <p:cNvSpPr>
                <a:spLocks noChangeArrowheads="1"/>
              </p:cNvSpPr>
              <p:nvPr/>
            </p:nvSpPr>
            <p:spPr bwMode="auto">
              <a:xfrm>
                <a:off x="3432" y="2760"/>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4" name="Oval 162"/>
              <p:cNvSpPr>
                <a:spLocks noChangeArrowheads="1"/>
              </p:cNvSpPr>
              <p:nvPr/>
            </p:nvSpPr>
            <p:spPr bwMode="auto">
              <a:xfrm>
                <a:off x="3726" y="3396"/>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5" name="Oval 163"/>
              <p:cNvSpPr>
                <a:spLocks noChangeArrowheads="1"/>
              </p:cNvSpPr>
              <p:nvPr/>
            </p:nvSpPr>
            <p:spPr bwMode="auto">
              <a:xfrm>
                <a:off x="4020" y="2706"/>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6" name="Oval 164"/>
              <p:cNvSpPr>
                <a:spLocks noChangeArrowheads="1"/>
              </p:cNvSpPr>
              <p:nvPr/>
            </p:nvSpPr>
            <p:spPr bwMode="auto">
              <a:xfrm>
                <a:off x="4314" y="2940"/>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7" name="Oval 165"/>
              <p:cNvSpPr>
                <a:spLocks noChangeArrowheads="1"/>
              </p:cNvSpPr>
              <p:nvPr/>
            </p:nvSpPr>
            <p:spPr bwMode="auto">
              <a:xfrm>
                <a:off x="4608" y="2604"/>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8" name="Oval 166"/>
              <p:cNvSpPr>
                <a:spLocks noChangeArrowheads="1"/>
              </p:cNvSpPr>
              <p:nvPr/>
            </p:nvSpPr>
            <p:spPr bwMode="auto">
              <a:xfrm>
                <a:off x="4902" y="1788"/>
                <a:ext cx="54" cy="54"/>
              </a:xfrm>
              <a:prstGeom prst="ellipse">
                <a:avLst/>
              </a:prstGeom>
              <a:solidFill>
                <a:srgbClr val="FF0000"/>
              </a:solidFill>
              <a:ln w="9525">
                <a:solidFill>
                  <a:srgbClr val="FF0000"/>
                </a:solidFill>
                <a:round/>
                <a:headEnd/>
                <a:tailEnd/>
              </a:ln>
            </p:spPr>
            <p:txBody>
              <a:bodyPr/>
              <a:lstStyle/>
              <a:p>
                <a:endParaRPr lang="en-US" sz="1200"/>
              </a:p>
            </p:txBody>
          </p:sp>
          <p:sp>
            <p:nvSpPr>
              <p:cNvPr id="102459" name="Freeform 167"/>
              <p:cNvSpPr>
                <a:spLocks/>
              </p:cNvSpPr>
              <p:nvPr/>
            </p:nvSpPr>
            <p:spPr bwMode="auto">
              <a:xfrm>
                <a:off x="798"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0" name="Freeform 168"/>
              <p:cNvSpPr>
                <a:spLocks/>
              </p:cNvSpPr>
              <p:nvPr/>
            </p:nvSpPr>
            <p:spPr bwMode="auto">
              <a:xfrm>
                <a:off x="1092"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1" name="Freeform 169"/>
              <p:cNvSpPr>
                <a:spLocks/>
              </p:cNvSpPr>
              <p:nvPr/>
            </p:nvSpPr>
            <p:spPr bwMode="auto">
              <a:xfrm>
                <a:off x="1386"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2" name="Freeform 170"/>
              <p:cNvSpPr>
                <a:spLocks/>
              </p:cNvSpPr>
              <p:nvPr/>
            </p:nvSpPr>
            <p:spPr bwMode="auto">
              <a:xfrm>
                <a:off x="1680"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3" name="Freeform 171"/>
              <p:cNvSpPr>
                <a:spLocks/>
              </p:cNvSpPr>
              <p:nvPr/>
            </p:nvSpPr>
            <p:spPr bwMode="auto">
              <a:xfrm>
                <a:off x="1974"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4" name="Freeform 172"/>
              <p:cNvSpPr>
                <a:spLocks/>
              </p:cNvSpPr>
              <p:nvPr/>
            </p:nvSpPr>
            <p:spPr bwMode="auto">
              <a:xfrm>
                <a:off x="2268"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5" name="Freeform 173"/>
              <p:cNvSpPr>
                <a:spLocks/>
              </p:cNvSpPr>
              <p:nvPr/>
            </p:nvSpPr>
            <p:spPr bwMode="auto">
              <a:xfrm>
                <a:off x="2562"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6" name="Freeform 174"/>
              <p:cNvSpPr>
                <a:spLocks/>
              </p:cNvSpPr>
              <p:nvPr/>
            </p:nvSpPr>
            <p:spPr bwMode="auto">
              <a:xfrm>
                <a:off x="2856"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7" name="Freeform 175"/>
              <p:cNvSpPr>
                <a:spLocks/>
              </p:cNvSpPr>
              <p:nvPr/>
            </p:nvSpPr>
            <p:spPr bwMode="auto">
              <a:xfrm>
                <a:off x="3150"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8" name="Freeform 176"/>
              <p:cNvSpPr>
                <a:spLocks/>
              </p:cNvSpPr>
              <p:nvPr/>
            </p:nvSpPr>
            <p:spPr bwMode="auto">
              <a:xfrm>
                <a:off x="3444"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69" name="Freeform 177"/>
              <p:cNvSpPr>
                <a:spLocks/>
              </p:cNvSpPr>
              <p:nvPr/>
            </p:nvSpPr>
            <p:spPr bwMode="auto">
              <a:xfrm>
                <a:off x="3738"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70" name="Freeform 178"/>
              <p:cNvSpPr>
                <a:spLocks/>
              </p:cNvSpPr>
              <p:nvPr/>
            </p:nvSpPr>
            <p:spPr bwMode="auto">
              <a:xfrm>
                <a:off x="4032"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71" name="Freeform 179"/>
              <p:cNvSpPr>
                <a:spLocks/>
              </p:cNvSpPr>
              <p:nvPr/>
            </p:nvSpPr>
            <p:spPr bwMode="auto">
              <a:xfrm>
                <a:off x="4326"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72" name="Freeform 180"/>
              <p:cNvSpPr>
                <a:spLocks/>
              </p:cNvSpPr>
              <p:nvPr/>
            </p:nvSpPr>
            <p:spPr bwMode="auto">
              <a:xfrm>
                <a:off x="4620"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73" name="Freeform 181"/>
              <p:cNvSpPr>
                <a:spLocks/>
              </p:cNvSpPr>
              <p:nvPr/>
            </p:nvSpPr>
            <p:spPr bwMode="auto">
              <a:xfrm>
                <a:off x="4914" y="367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74" name="Line 182"/>
              <p:cNvSpPr>
                <a:spLocks noChangeShapeType="1"/>
              </p:cNvSpPr>
              <p:nvPr/>
            </p:nvSpPr>
            <p:spPr bwMode="auto">
              <a:xfrm>
                <a:off x="5076" y="1392"/>
                <a:ext cx="1" cy="24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5" name="Line 183"/>
              <p:cNvSpPr>
                <a:spLocks noChangeShapeType="1"/>
              </p:cNvSpPr>
              <p:nvPr/>
            </p:nvSpPr>
            <p:spPr bwMode="auto">
              <a:xfrm>
                <a:off x="5052" y="3870"/>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6" name="Line 184"/>
              <p:cNvSpPr>
                <a:spLocks noChangeShapeType="1"/>
              </p:cNvSpPr>
              <p:nvPr/>
            </p:nvSpPr>
            <p:spPr bwMode="auto">
              <a:xfrm>
                <a:off x="5052" y="3558"/>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7" name="Line 185"/>
              <p:cNvSpPr>
                <a:spLocks noChangeShapeType="1"/>
              </p:cNvSpPr>
              <p:nvPr/>
            </p:nvSpPr>
            <p:spPr bwMode="auto">
              <a:xfrm>
                <a:off x="5052" y="325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8" name="Line 186"/>
              <p:cNvSpPr>
                <a:spLocks noChangeShapeType="1"/>
              </p:cNvSpPr>
              <p:nvPr/>
            </p:nvSpPr>
            <p:spPr bwMode="auto">
              <a:xfrm>
                <a:off x="5052" y="2940"/>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9" name="Line 187"/>
              <p:cNvSpPr>
                <a:spLocks noChangeShapeType="1"/>
              </p:cNvSpPr>
              <p:nvPr/>
            </p:nvSpPr>
            <p:spPr bwMode="auto">
              <a:xfrm>
                <a:off x="5052" y="263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0" name="Line 188"/>
              <p:cNvSpPr>
                <a:spLocks noChangeShapeType="1"/>
              </p:cNvSpPr>
              <p:nvPr/>
            </p:nvSpPr>
            <p:spPr bwMode="auto">
              <a:xfrm>
                <a:off x="5052" y="232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1" name="Line 189"/>
              <p:cNvSpPr>
                <a:spLocks noChangeShapeType="1"/>
              </p:cNvSpPr>
              <p:nvPr/>
            </p:nvSpPr>
            <p:spPr bwMode="auto">
              <a:xfrm>
                <a:off x="5052" y="2010"/>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2" name="Line 190"/>
              <p:cNvSpPr>
                <a:spLocks noChangeShapeType="1"/>
              </p:cNvSpPr>
              <p:nvPr/>
            </p:nvSpPr>
            <p:spPr bwMode="auto">
              <a:xfrm>
                <a:off x="5052" y="1704"/>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3" name="Line 191"/>
              <p:cNvSpPr>
                <a:spLocks noChangeShapeType="1"/>
              </p:cNvSpPr>
              <p:nvPr/>
            </p:nvSpPr>
            <p:spPr bwMode="auto">
              <a:xfrm>
                <a:off x="5052" y="1392"/>
                <a:ext cx="4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4" name="Freeform 192"/>
              <p:cNvSpPr>
                <a:spLocks/>
              </p:cNvSpPr>
              <p:nvPr/>
            </p:nvSpPr>
            <p:spPr bwMode="auto">
              <a:xfrm>
                <a:off x="816" y="3588"/>
                <a:ext cx="4116" cy="204"/>
              </a:xfrm>
              <a:custGeom>
                <a:avLst/>
                <a:gdLst>
                  <a:gd name="T0" fmla="*/ 0 w 686"/>
                  <a:gd name="T1" fmla="*/ 2147483647 h 34"/>
                  <a:gd name="T2" fmla="*/ 2147483647 w 686"/>
                  <a:gd name="T3" fmla="*/ 2147483647 h 34"/>
                  <a:gd name="T4" fmla="*/ 2147483647 w 686"/>
                  <a:gd name="T5" fmla="*/ 2147483647 h 34"/>
                  <a:gd name="T6" fmla="*/ 2147483647 w 686"/>
                  <a:gd name="T7" fmla="*/ 2147483647 h 34"/>
                  <a:gd name="T8" fmla="*/ 2147483647 w 686"/>
                  <a:gd name="T9" fmla="*/ 2147483647 h 34"/>
                  <a:gd name="T10" fmla="*/ 2147483647 w 686"/>
                  <a:gd name="T11" fmla="*/ 2147483647 h 34"/>
                  <a:gd name="T12" fmla="*/ 2147483647 w 686"/>
                  <a:gd name="T13" fmla="*/ 2147483647 h 34"/>
                  <a:gd name="T14" fmla="*/ 2147483647 w 686"/>
                  <a:gd name="T15" fmla="*/ 2147483647 h 34"/>
                  <a:gd name="T16" fmla="*/ 2147483647 w 686"/>
                  <a:gd name="T17" fmla="*/ 2147483647 h 34"/>
                  <a:gd name="T18" fmla="*/ 2147483647 w 686"/>
                  <a:gd name="T19" fmla="*/ 0 h 34"/>
                  <a:gd name="T20" fmla="*/ 2147483647 w 686"/>
                  <a:gd name="T21" fmla="*/ 2147483647 h 34"/>
                  <a:gd name="T22" fmla="*/ 2147483647 w 686"/>
                  <a:gd name="T23" fmla="*/ 2147483647 h 34"/>
                  <a:gd name="T24" fmla="*/ 2147483647 w 686"/>
                  <a:gd name="T25" fmla="*/ 2147483647 h 34"/>
                  <a:gd name="T26" fmla="*/ 2147483647 w 686"/>
                  <a:gd name="T27" fmla="*/ 2147483647 h 34"/>
                  <a:gd name="T28" fmla="*/ 2147483647 w 68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6"/>
                  <a:gd name="T46" fmla="*/ 0 h 34"/>
                  <a:gd name="T47" fmla="*/ 686 w 68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6" h="34">
                    <a:moveTo>
                      <a:pt x="0" y="34"/>
                    </a:moveTo>
                    <a:lnTo>
                      <a:pt x="49" y="21"/>
                    </a:lnTo>
                    <a:lnTo>
                      <a:pt x="98" y="18"/>
                    </a:lnTo>
                    <a:lnTo>
                      <a:pt x="147" y="7"/>
                    </a:lnTo>
                    <a:lnTo>
                      <a:pt x="196" y="1"/>
                    </a:lnTo>
                    <a:lnTo>
                      <a:pt x="245" y="2"/>
                    </a:lnTo>
                    <a:lnTo>
                      <a:pt x="294" y="4"/>
                    </a:lnTo>
                    <a:lnTo>
                      <a:pt x="343" y="12"/>
                    </a:lnTo>
                    <a:lnTo>
                      <a:pt x="392" y="7"/>
                    </a:lnTo>
                    <a:lnTo>
                      <a:pt x="441" y="0"/>
                    </a:lnTo>
                    <a:lnTo>
                      <a:pt x="490" y="14"/>
                    </a:lnTo>
                    <a:lnTo>
                      <a:pt x="539" y="17"/>
                    </a:lnTo>
                    <a:lnTo>
                      <a:pt x="588" y="22"/>
                    </a:lnTo>
                    <a:lnTo>
                      <a:pt x="637" y="25"/>
                    </a:lnTo>
                    <a:lnTo>
                      <a:pt x="686" y="26"/>
                    </a:lnTo>
                  </a:path>
                </a:pathLst>
              </a:custGeom>
              <a:noFill/>
              <a:ln w="190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5" name="Freeform 193"/>
              <p:cNvSpPr>
                <a:spLocks/>
              </p:cNvSpPr>
              <p:nvPr/>
            </p:nvSpPr>
            <p:spPr bwMode="auto">
              <a:xfrm>
                <a:off x="816" y="1794"/>
                <a:ext cx="4116" cy="1086"/>
              </a:xfrm>
              <a:custGeom>
                <a:avLst/>
                <a:gdLst>
                  <a:gd name="T0" fmla="*/ 0 w 686"/>
                  <a:gd name="T1" fmla="*/ 2147483647 h 181"/>
                  <a:gd name="T2" fmla="*/ 2147483647 w 686"/>
                  <a:gd name="T3" fmla="*/ 2147483647 h 181"/>
                  <a:gd name="T4" fmla="*/ 2147483647 w 686"/>
                  <a:gd name="T5" fmla="*/ 2147483647 h 181"/>
                  <a:gd name="T6" fmla="*/ 2147483647 w 686"/>
                  <a:gd name="T7" fmla="*/ 2147483647 h 181"/>
                  <a:gd name="T8" fmla="*/ 2147483647 w 686"/>
                  <a:gd name="T9" fmla="*/ 0 h 181"/>
                  <a:gd name="T10" fmla="*/ 2147483647 w 686"/>
                  <a:gd name="T11" fmla="*/ 2147483647 h 181"/>
                  <a:gd name="T12" fmla="*/ 2147483647 w 686"/>
                  <a:gd name="T13" fmla="*/ 2147483647 h 181"/>
                  <a:gd name="T14" fmla="*/ 2147483647 w 686"/>
                  <a:gd name="T15" fmla="*/ 2147483647 h 181"/>
                  <a:gd name="T16" fmla="*/ 2147483647 w 686"/>
                  <a:gd name="T17" fmla="*/ 2147483647 h 181"/>
                  <a:gd name="T18" fmla="*/ 2147483647 w 686"/>
                  <a:gd name="T19" fmla="*/ 2147483647 h 181"/>
                  <a:gd name="T20" fmla="*/ 2147483647 w 686"/>
                  <a:gd name="T21" fmla="*/ 2147483647 h 181"/>
                  <a:gd name="T22" fmla="*/ 2147483647 w 686"/>
                  <a:gd name="T23" fmla="*/ 2147483647 h 181"/>
                  <a:gd name="T24" fmla="*/ 2147483647 w 686"/>
                  <a:gd name="T25" fmla="*/ 2147483647 h 181"/>
                  <a:gd name="T26" fmla="*/ 2147483647 w 686"/>
                  <a:gd name="T27" fmla="*/ 2147483647 h 181"/>
                  <a:gd name="T28" fmla="*/ 2147483647 w 686"/>
                  <a:gd name="T29" fmla="*/ 2147483647 h 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6"/>
                  <a:gd name="T46" fmla="*/ 0 h 181"/>
                  <a:gd name="T47" fmla="*/ 686 w 686"/>
                  <a:gd name="T48" fmla="*/ 181 h 1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6" h="181">
                    <a:moveTo>
                      <a:pt x="0" y="26"/>
                    </a:moveTo>
                    <a:lnTo>
                      <a:pt x="49" y="10"/>
                    </a:lnTo>
                    <a:lnTo>
                      <a:pt x="98" y="21"/>
                    </a:lnTo>
                    <a:lnTo>
                      <a:pt x="147" y="16"/>
                    </a:lnTo>
                    <a:lnTo>
                      <a:pt x="196" y="0"/>
                    </a:lnTo>
                    <a:lnTo>
                      <a:pt x="245" y="114"/>
                    </a:lnTo>
                    <a:lnTo>
                      <a:pt x="294" y="93"/>
                    </a:lnTo>
                    <a:lnTo>
                      <a:pt x="343" y="52"/>
                    </a:lnTo>
                    <a:lnTo>
                      <a:pt x="392" y="62"/>
                    </a:lnTo>
                    <a:lnTo>
                      <a:pt x="441" y="93"/>
                    </a:lnTo>
                    <a:lnTo>
                      <a:pt x="490" y="93"/>
                    </a:lnTo>
                    <a:lnTo>
                      <a:pt x="539" y="119"/>
                    </a:lnTo>
                    <a:lnTo>
                      <a:pt x="588" y="129"/>
                    </a:lnTo>
                    <a:lnTo>
                      <a:pt x="637" y="181"/>
                    </a:lnTo>
                    <a:lnTo>
                      <a:pt x="686" y="181"/>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6" name="Oval 194"/>
              <p:cNvSpPr>
                <a:spLocks noChangeArrowheads="1"/>
              </p:cNvSpPr>
              <p:nvPr/>
            </p:nvSpPr>
            <p:spPr bwMode="auto">
              <a:xfrm>
                <a:off x="786" y="3762"/>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87" name="Oval 195"/>
              <p:cNvSpPr>
                <a:spLocks noChangeArrowheads="1"/>
              </p:cNvSpPr>
              <p:nvPr/>
            </p:nvSpPr>
            <p:spPr bwMode="auto">
              <a:xfrm>
                <a:off x="1080" y="3684"/>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88" name="Oval 196"/>
              <p:cNvSpPr>
                <a:spLocks noChangeArrowheads="1"/>
              </p:cNvSpPr>
              <p:nvPr/>
            </p:nvSpPr>
            <p:spPr bwMode="auto">
              <a:xfrm>
                <a:off x="1374" y="3666"/>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89" name="Oval 197"/>
              <p:cNvSpPr>
                <a:spLocks noChangeArrowheads="1"/>
              </p:cNvSpPr>
              <p:nvPr/>
            </p:nvSpPr>
            <p:spPr bwMode="auto">
              <a:xfrm>
                <a:off x="1668" y="3600"/>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0" name="Oval 198"/>
              <p:cNvSpPr>
                <a:spLocks noChangeArrowheads="1"/>
              </p:cNvSpPr>
              <p:nvPr/>
            </p:nvSpPr>
            <p:spPr bwMode="auto">
              <a:xfrm>
                <a:off x="1962" y="3564"/>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1" name="Oval 199"/>
              <p:cNvSpPr>
                <a:spLocks noChangeArrowheads="1"/>
              </p:cNvSpPr>
              <p:nvPr/>
            </p:nvSpPr>
            <p:spPr bwMode="auto">
              <a:xfrm>
                <a:off x="2256" y="3570"/>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2" name="Oval 200"/>
              <p:cNvSpPr>
                <a:spLocks noChangeArrowheads="1"/>
              </p:cNvSpPr>
              <p:nvPr/>
            </p:nvSpPr>
            <p:spPr bwMode="auto">
              <a:xfrm>
                <a:off x="2550" y="3582"/>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3" name="Oval 201"/>
              <p:cNvSpPr>
                <a:spLocks noChangeArrowheads="1"/>
              </p:cNvSpPr>
              <p:nvPr/>
            </p:nvSpPr>
            <p:spPr bwMode="auto">
              <a:xfrm>
                <a:off x="2844" y="3630"/>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4" name="Oval 202"/>
              <p:cNvSpPr>
                <a:spLocks noChangeArrowheads="1"/>
              </p:cNvSpPr>
              <p:nvPr/>
            </p:nvSpPr>
            <p:spPr bwMode="auto">
              <a:xfrm>
                <a:off x="3138" y="3600"/>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5" name="Oval 203"/>
              <p:cNvSpPr>
                <a:spLocks noChangeArrowheads="1"/>
              </p:cNvSpPr>
              <p:nvPr/>
            </p:nvSpPr>
            <p:spPr bwMode="auto">
              <a:xfrm>
                <a:off x="3432" y="3558"/>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6" name="Oval 204"/>
              <p:cNvSpPr>
                <a:spLocks noChangeArrowheads="1"/>
              </p:cNvSpPr>
              <p:nvPr/>
            </p:nvSpPr>
            <p:spPr bwMode="auto">
              <a:xfrm>
                <a:off x="3726" y="3642"/>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7" name="Oval 205"/>
              <p:cNvSpPr>
                <a:spLocks noChangeArrowheads="1"/>
              </p:cNvSpPr>
              <p:nvPr/>
            </p:nvSpPr>
            <p:spPr bwMode="auto">
              <a:xfrm>
                <a:off x="4020" y="3660"/>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8" name="Oval 206"/>
              <p:cNvSpPr>
                <a:spLocks noChangeArrowheads="1"/>
              </p:cNvSpPr>
              <p:nvPr/>
            </p:nvSpPr>
            <p:spPr bwMode="auto">
              <a:xfrm>
                <a:off x="4314" y="3690"/>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499" name="Oval 207"/>
              <p:cNvSpPr>
                <a:spLocks noChangeArrowheads="1"/>
              </p:cNvSpPr>
              <p:nvPr/>
            </p:nvSpPr>
            <p:spPr bwMode="auto">
              <a:xfrm>
                <a:off x="4608" y="3708"/>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500" name="Oval 208"/>
              <p:cNvSpPr>
                <a:spLocks noChangeArrowheads="1"/>
              </p:cNvSpPr>
              <p:nvPr/>
            </p:nvSpPr>
            <p:spPr bwMode="auto">
              <a:xfrm>
                <a:off x="4902" y="3714"/>
                <a:ext cx="54" cy="54"/>
              </a:xfrm>
              <a:prstGeom prst="ellipse">
                <a:avLst/>
              </a:prstGeom>
              <a:solidFill>
                <a:srgbClr val="3366FF"/>
              </a:solidFill>
              <a:ln w="9525">
                <a:solidFill>
                  <a:srgbClr val="3366FF"/>
                </a:solidFill>
                <a:round/>
                <a:headEnd/>
                <a:tailEnd/>
              </a:ln>
            </p:spPr>
            <p:txBody>
              <a:bodyPr/>
              <a:lstStyle/>
              <a:p>
                <a:endParaRPr lang="en-US" sz="1200"/>
              </a:p>
            </p:txBody>
          </p:sp>
          <p:sp>
            <p:nvSpPr>
              <p:cNvPr id="102501" name="Freeform 209"/>
              <p:cNvSpPr>
                <a:spLocks/>
              </p:cNvSpPr>
              <p:nvPr/>
            </p:nvSpPr>
            <p:spPr bwMode="auto">
              <a:xfrm>
                <a:off x="798" y="1932"/>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02" name="Freeform 210"/>
              <p:cNvSpPr>
                <a:spLocks/>
              </p:cNvSpPr>
              <p:nvPr/>
            </p:nvSpPr>
            <p:spPr bwMode="auto">
              <a:xfrm>
                <a:off x="1092" y="1836"/>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03" name="Freeform 211"/>
              <p:cNvSpPr>
                <a:spLocks/>
              </p:cNvSpPr>
              <p:nvPr/>
            </p:nvSpPr>
            <p:spPr bwMode="auto">
              <a:xfrm>
                <a:off x="1386" y="1902"/>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04" name="Freeform 212"/>
              <p:cNvSpPr>
                <a:spLocks/>
              </p:cNvSpPr>
              <p:nvPr/>
            </p:nvSpPr>
            <p:spPr bwMode="auto">
              <a:xfrm>
                <a:off x="1680" y="1872"/>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05" name="Freeform 213"/>
              <p:cNvSpPr>
                <a:spLocks/>
              </p:cNvSpPr>
              <p:nvPr/>
            </p:nvSpPr>
            <p:spPr bwMode="auto">
              <a:xfrm>
                <a:off x="1974" y="1776"/>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06" name="Freeform 214"/>
              <p:cNvSpPr>
                <a:spLocks/>
              </p:cNvSpPr>
              <p:nvPr/>
            </p:nvSpPr>
            <p:spPr bwMode="auto">
              <a:xfrm>
                <a:off x="2268" y="2460"/>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07" name="Freeform 215"/>
              <p:cNvSpPr>
                <a:spLocks/>
              </p:cNvSpPr>
              <p:nvPr/>
            </p:nvSpPr>
            <p:spPr bwMode="auto">
              <a:xfrm>
                <a:off x="2562" y="2334"/>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08" name="Freeform 216"/>
              <p:cNvSpPr>
                <a:spLocks/>
              </p:cNvSpPr>
              <p:nvPr/>
            </p:nvSpPr>
            <p:spPr bwMode="auto">
              <a:xfrm>
                <a:off x="2856" y="208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09" name="Freeform 217"/>
              <p:cNvSpPr>
                <a:spLocks/>
              </p:cNvSpPr>
              <p:nvPr/>
            </p:nvSpPr>
            <p:spPr bwMode="auto">
              <a:xfrm>
                <a:off x="3150" y="2148"/>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10" name="Freeform 218"/>
              <p:cNvSpPr>
                <a:spLocks/>
              </p:cNvSpPr>
              <p:nvPr/>
            </p:nvSpPr>
            <p:spPr bwMode="auto">
              <a:xfrm>
                <a:off x="3444" y="2334"/>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11" name="Freeform 219"/>
              <p:cNvSpPr>
                <a:spLocks/>
              </p:cNvSpPr>
              <p:nvPr/>
            </p:nvSpPr>
            <p:spPr bwMode="auto">
              <a:xfrm>
                <a:off x="3738" y="2334"/>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12" name="Freeform 220"/>
              <p:cNvSpPr>
                <a:spLocks/>
              </p:cNvSpPr>
              <p:nvPr/>
            </p:nvSpPr>
            <p:spPr bwMode="auto">
              <a:xfrm>
                <a:off x="4032" y="2490"/>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13" name="Freeform 221"/>
              <p:cNvSpPr>
                <a:spLocks/>
              </p:cNvSpPr>
              <p:nvPr/>
            </p:nvSpPr>
            <p:spPr bwMode="auto">
              <a:xfrm>
                <a:off x="4326" y="2550"/>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14" name="Freeform 222"/>
              <p:cNvSpPr>
                <a:spLocks/>
              </p:cNvSpPr>
              <p:nvPr/>
            </p:nvSpPr>
            <p:spPr bwMode="auto">
              <a:xfrm>
                <a:off x="4620" y="2862"/>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15" name="Freeform 223"/>
              <p:cNvSpPr>
                <a:spLocks/>
              </p:cNvSpPr>
              <p:nvPr/>
            </p:nvSpPr>
            <p:spPr bwMode="auto">
              <a:xfrm>
                <a:off x="4914" y="2862"/>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516" name="Rectangle 224"/>
              <p:cNvSpPr>
                <a:spLocks noChangeArrowheads="1"/>
              </p:cNvSpPr>
              <p:nvPr/>
            </p:nvSpPr>
            <p:spPr bwMode="auto">
              <a:xfrm>
                <a:off x="876" y="336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2.6</a:t>
                </a:r>
                <a:endParaRPr lang="en-US" sz="1200"/>
              </a:p>
            </p:txBody>
          </p:sp>
          <p:sp>
            <p:nvSpPr>
              <p:cNvPr id="102517" name="Rectangle 225"/>
              <p:cNvSpPr>
                <a:spLocks noChangeArrowheads="1"/>
              </p:cNvSpPr>
              <p:nvPr/>
            </p:nvSpPr>
            <p:spPr bwMode="auto">
              <a:xfrm>
                <a:off x="1170" y="283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5.6</a:t>
                </a:r>
                <a:endParaRPr lang="en-US" sz="1200"/>
              </a:p>
            </p:txBody>
          </p:sp>
          <p:sp>
            <p:nvSpPr>
              <p:cNvPr id="102518" name="Rectangle 226"/>
              <p:cNvSpPr>
                <a:spLocks noChangeArrowheads="1"/>
              </p:cNvSpPr>
              <p:nvPr/>
            </p:nvSpPr>
            <p:spPr bwMode="auto">
              <a:xfrm>
                <a:off x="1464" y="228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8.7</a:t>
                </a:r>
                <a:endParaRPr lang="en-US" sz="1200"/>
              </a:p>
            </p:txBody>
          </p:sp>
          <p:sp>
            <p:nvSpPr>
              <p:cNvPr id="102519" name="Rectangle 227"/>
              <p:cNvSpPr>
                <a:spLocks noChangeArrowheads="1"/>
              </p:cNvSpPr>
              <p:nvPr/>
            </p:nvSpPr>
            <p:spPr bwMode="auto">
              <a:xfrm>
                <a:off x="1758" y="226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8.8</a:t>
                </a:r>
                <a:endParaRPr lang="en-US" sz="1200"/>
              </a:p>
            </p:txBody>
          </p:sp>
          <p:sp>
            <p:nvSpPr>
              <p:cNvPr id="102520" name="Rectangle 228"/>
              <p:cNvSpPr>
                <a:spLocks noChangeArrowheads="1"/>
              </p:cNvSpPr>
              <p:nvPr/>
            </p:nvSpPr>
            <p:spPr bwMode="auto">
              <a:xfrm>
                <a:off x="2052" y="207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9.9</a:t>
                </a:r>
                <a:endParaRPr lang="en-US" sz="1200"/>
              </a:p>
            </p:txBody>
          </p:sp>
          <p:sp>
            <p:nvSpPr>
              <p:cNvPr id="102521" name="Rectangle 229"/>
              <p:cNvSpPr>
                <a:spLocks noChangeArrowheads="1"/>
              </p:cNvSpPr>
              <p:nvPr/>
            </p:nvSpPr>
            <p:spPr bwMode="auto">
              <a:xfrm>
                <a:off x="2346" y="237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8.2</a:t>
                </a:r>
                <a:endParaRPr lang="en-US" sz="1200"/>
              </a:p>
            </p:txBody>
          </p:sp>
          <p:sp>
            <p:nvSpPr>
              <p:cNvPr id="102522" name="Rectangle 230"/>
              <p:cNvSpPr>
                <a:spLocks noChangeArrowheads="1"/>
              </p:cNvSpPr>
              <p:nvPr/>
            </p:nvSpPr>
            <p:spPr bwMode="auto">
              <a:xfrm>
                <a:off x="2640" y="2598"/>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6.9</a:t>
                </a:r>
                <a:endParaRPr lang="en-US" sz="1200"/>
              </a:p>
            </p:txBody>
          </p:sp>
          <p:sp>
            <p:nvSpPr>
              <p:cNvPr id="102523" name="Rectangle 231"/>
              <p:cNvSpPr>
                <a:spLocks noChangeArrowheads="1"/>
              </p:cNvSpPr>
              <p:nvPr/>
            </p:nvSpPr>
            <p:spPr bwMode="auto">
              <a:xfrm>
                <a:off x="2934" y="2616"/>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6.8</a:t>
                </a:r>
                <a:endParaRPr lang="en-US" sz="1200"/>
              </a:p>
            </p:txBody>
          </p:sp>
          <p:sp>
            <p:nvSpPr>
              <p:cNvPr id="102524" name="Rectangle 232"/>
              <p:cNvSpPr>
                <a:spLocks noChangeArrowheads="1"/>
              </p:cNvSpPr>
              <p:nvPr/>
            </p:nvSpPr>
            <p:spPr bwMode="auto">
              <a:xfrm>
                <a:off x="3228" y="2124"/>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9.6</a:t>
                </a:r>
                <a:endParaRPr lang="en-US" sz="1200"/>
              </a:p>
            </p:txBody>
          </p:sp>
          <p:sp>
            <p:nvSpPr>
              <p:cNvPr id="102525" name="Rectangle 233"/>
              <p:cNvSpPr>
                <a:spLocks noChangeArrowheads="1"/>
              </p:cNvSpPr>
              <p:nvPr/>
            </p:nvSpPr>
            <p:spPr bwMode="auto">
              <a:xfrm>
                <a:off x="3522" y="274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6.1</a:t>
                </a:r>
                <a:endParaRPr lang="en-US" sz="1200"/>
              </a:p>
            </p:txBody>
          </p:sp>
          <p:sp>
            <p:nvSpPr>
              <p:cNvPr id="102526" name="Rectangle 234"/>
              <p:cNvSpPr>
                <a:spLocks noChangeArrowheads="1"/>
              </p:cNvSpPr>
              <p:nvPr/>
            </p:nvSpPr>
            <p:spPr bwMode="auto">
              <a:xfrm>
                <a:off x="3816" y="3378"/>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2.5</a:t>
                </a:r>
                <a:endParaRPr lang="en-US" sz="1200"/>
              </a:p>
            </p:txBody>
          </p:sp>
          <p:sp>
            <p:nvSpPr>
              <p:cNvPr id="102527" name="Rectangle 235"/>
              <p:cNvSpPr>
                <a:spLocks noChangeArrowheads="1"/>
              </p:cNvSpPr>
              <p:nvPr/>
            </p:nvSpPr>
            <p:spPr bwMode="auto">
              <a:xfrm>
                <a:off x="4110" y="2688"/>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6.4</a:t>
                </a:r>
                <a:endParaRPr lang="en-US" sz="1200"/>
              </a:p>
            </p:txBody>
          </p:sp>
          <p:sp>
            <p:nvSpPr>
              <p:cNvPr id="102528" name="Rectangle 236"/>
              <p:cNvSpPr>
                <a:spLocks noChangeArrowheads="1"/>
              </p:cNvSpPr>
              <p:nvPr/>
            </p:nvSpPr>
            <p:spPr bwMode="auto">
              <a:xfrm>
                <a:off x="4404" y="292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5.1</a:t>
                </a:r>
                <a:endParaRPr lang="en-US" sz="1200"/>
              </a:p>
            </p:txBody>
          </p:sp>
          <p:sp>
            <p:nvSpPr>
              <p:cNvPr id="102529" name="Rectangle 237"/>
              <p:cNvSpPr>
                <a:spLocks noChangeArrowheads="1"/>
              </p:cNvSpPr>
              <p:nvPr/>
            </p:nvSpPr>
            <p:spPr bwMode="auto">
              <a:xfrm>
                <a:off x="4698" y="258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a:t>
                </a:r>
                <a:endParaRPr lang="en-US" sz="1200"/>
              </a:p>
            </p:txBody>
          </p:sp>
          <p:sp>
            <p:nvSpPr>
              <p:cNvPr id="102530" name="Rectangle 238"/>
              <p:cNvSpPr>
                <a:spLocks noChangeArrowheads="1"/>
              </p:cNvSpPr>
              <p:nvPr/>
            </p:nvSpPr>
            <p:spPr bwMode="auto">
              <a:xfrm>
                <a:off x="4992" y="1770"/>
                <a:ext cx="1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11.6</a:t>
                </a:r>
                <a:endParaRPr lang="en-US" sz="1200"/>
              </a:p>
            </p:txBody>
          </p:sp>
          <p:sp>
            <p:nvSpPr>
              <p:cNvPr id="102531" name="Rectangle 239"/>
              <p:cNvSpPr>
                <a:spLocks noChangeArrowheads="1"/>
              </p:cNvSpPr>
              <p:nvPr/>
            </p:nvSpPr>
            <p:spPr bwMode="auto">
              <a:xfrm>
                <a:off x="870"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32" name="Rectangle 240"/>
              <p:cNvSpPr>
                <a:spLocks noChangeArrowheads="1"/>
              </p:cNvSpPr>
              <p:nvPr/>
            </p:nvSpPr>
            <p:spPr bwMode="auto">
              <a:xfrm>
                <a:off x="1164"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33" name="Rectangle 241"/>
              <p:cNvSpPr>
                <a:spLocks noChangeArrowheads="1"/>
              </p:cNvSpPr>
              <p:nvPr/>
            </p:nvSpPr>
            <p:spPr bwMode="auto">
              <a:xfrm>
                <a:off x="1458"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34" name="Rectangle 242"/>
              <p:cNvSpPr>
                <a:spLocks noChangeArrowheads="1"/>
              </p:cNvSpPr>
              <p:nvPr/>
            </p:nvSpPr>
            <p:spPr bwMode="auto">
              <a:xfrm>
                <a:off x="1752"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35" name="Rectangle 243"/>
              <p:cNvSpPr>
                <a:spLocks noChangeArrowheads="1"/>
              </p:cNvSpPr>
              <p:nvPr/>
            </p:nvSpPr>
            <p:spPr bwMode="auto">
              <a:xfrm>
                <a:off x="2046"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36" name="Rectangle 244"/>
              <p:cNvSpPr>
                <a:spLocks noChangeArrowheads="1"/>
              </p:cNvSpPr>
              <p:nvPr/>
            </p:nvSpPr>
            <p:spPr bwMode="auto">
              <a:xfrm>
                <a:off x="2340"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37" name="Rectangle 245"/>
              <p:cNvSpPr>
                <a:spLocks noChangeArrowheads="1"/>
              </p:cNvSpPr>
              <p:nvPr/>
            </p:nvSpPr>
            <p:spPr bwMode="auto">
              <a:xfrm>
                <a:off x="2634"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38" name="Rectangle 246"/>
              <p:cNvSpPr>
                <a:spLocks noChangeArrowheads="1"/>
              </p:cNvSpPr>
              <p:nvPr/>
            </p:nvSpPr>
            <p:spPr bwMode="auto">
              <a:xfrm>
                <a:off x="2928"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39" name="Rectangle 247"/>
              <p:cNvSpPr>
                <a:spLocks noChangeArrowheads="1"/>
              </p:cNvSpPr>
              <p:nvPr/>
            </p:nvSpPr>
            <p:spPr bwMode="auto">
              <a:xfrm>
                <a:off x="3222"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40" name="Rectangle 248"/>
              <p:cNvSpPr>
                <a:spLocks noChangeArrowheads="1"/>
              </p:cNvSpPr>
              <p:nvPr/>
            </p:nvSpPr>
            <p:spPr bwMode="auto">
              <a:xfrm>
                <a:off x="3516"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41" name="Rectangle 249"/>
              <p:cNvSpPr>
                <a:spLocks noChangeArrowheads="1"/>
              </p:cNvSpPr>
              <p:nvPr/>
            </p:nvSpPr>
            <p:spPr bwMode="auto">
              <a:xfrm>
                <a:off x="3810"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42" name="Rectangle 250"/>
              <p:cNvSpPr>
                <a:spLocks noChangeArrowheads="1"/>
              </p:cNvSpPr>
              <p:nvPr/>
            </p:nvSpPr>
            <p:spPr bwMode="auto">
              <a:xfrm>
                <a:off x="4104"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43" name="Rectangle 251"/>
              <p:cNvSpPr>
                <a:spLocks noChangeArrowheads="1"/>
              </p:cNvSpPr>
              <p:nvPr/>
            </p:nvSpPr>
            <p:spPr bwMode="auto">
              <a:xfrm>
                <a:off x="4398"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44" name="Rectangle 252"/>
              <p:cNvSpPr>
                <a:spLocks noChangeArrowheads="1"/>
              </p:cNvSpPr>
              <p:nvPr/>
            </p:nvSpPr>
            <p:spPr bwMode="auto">
              <a:xfrm>
                <a:off x="4692"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45" name="Rectangle 253"/>
              <p:cNvSpPr>
                <a:spLocks noChangeArrowheads="1"/>
              </p:cNvSpPr>
              <p:nvPr/>
            </p:nvSpPr>
            <p:spPr bwMode="auto">
              <a:xfrm>
                <a:off x="4986" y="364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2546" name="Rectangle 254"/>
              <p:cNvSpPr>
                <a:spLocks noChangeArrowheads="1"/>
              </p:cNvSpPr>
              <p:nvPr/>
            </p:nvSpPr>
            <p:spPr bwMode="auto">
              <a:xfrm>
                <a:off x="1092" y="354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a:t>
                </a:r>
                <a:endParaRPr lang="en-US" sz="1200"/>
              </a:p>
            </p:txBody>
          </p:sp>
          <p:sp>
            <p:nvSpPr>
              <p:cNvPr id="102547" name="Rectangle 255"/>
              <p:cNvSpPr>
                <a:spLocks noChangeArrowheads="1"/>
              </p:cNvSpPr>
              <p:nvPr/>
            </p:nvSpPr>
            <p:spPr bwMode="auto">
              <a:xfrm>
                <a:off x="1350" y="3528"/>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5.7</a:t>
                </a:r>
                <a:endParaRPr lang="en-US" sz="1200"/>
              </a:p>
            </p:txBody>
          </p:sp>
          <p:sp>
            <p:nvSpPr>
              <p:cNvPr id="102548" name="Rectangle 256"/>
              <p:cNvSpPr>
                <a:spLocks noChangeArrowheads="1"/>
              </p:cNvSpPr>
              <p:nvPr/>
            </p:nvSpPr>
            <p:spPr bwMode="auto">
              <a:xfrm>
                <a:off x="1644" y="346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7.8</a:t>
                </a:r>
                <a:endParaRPr lang="en-US" sz="1200"/>
              </a:p>
            </p:txBody>
          </p:sp>
          <p:sp>
            <p:nvSpPr>
              <p:cNvPr id="102549" name="Rectangle 257"/>
              <p:cNvSpPr>
                <a:spLocks noChangeArrowheads="1"/>
              </p:cNvSpPr>
              <p:nvPr/>
            </p:nvSpPr>
            <p:spPr bwMode="auto">
              <a:xfrm>
                <a:off x="1938" y="3426"/>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8.9</a:t>
                </a:r>
                <a:endParaRPr lang="en-US" sz="1200"/>
              </a:p>
            </p:txBody>
          </p:sp>
          <p:sp>
            <p:nvSpPr>
              <p:cNvPr id="102550" name="Rectangle 258"/>
              <p:cNvSpPr>
                <a:spLocks noChangeArrowheads="1"/>
              </p:cNvSpPr>
              <p:nvPr/>
            </p:nvSpPr>
            <p:spPr bwMode="auto">
              <a:xfrm>
                <a:off x="2232" y="343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8.7</a:t>
                </a:r>
                <a:endParaRPr lang="en-US" sz="1200"/>
              </a:p>
            </p:txBody>
          </p:sp>
          <p:sp>
            <p:nvSpPr>
              <p:cNvPr id="102551" name="Rectangle 259"/>
              <p:cNvSpPr>
                <a:spLocks noChangeArrowheads="1"/>
              </p:cNvSpPr>
              <p:nvPr/>
            </p:nvSpPr>
            <p:spPr bwMode="auto">
              <a:xfrm>
                <a:off x="2526" y="3444"/>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8.3</a:t>
                </a:r>
                <a:endParaRPr lang="en-US" sz="1200"/>
              </a:p>
            </p:txBody>
          </p:sp>
          <p:sp>
            <p:nvSpPr>
              <p:cNvPr id="102552" name="Rectangle 260"/>
              <p:cNvSpPr>
                <a:spLocks noChangeArrowheads="1"/>
              </p:cNvSpPr>
              <p:nvPr/>
            </p:nvSpPr>
            <p:spPr bwMode="auto">
              <a:xfrm>
                <a:off x="2820" y="349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6.7</a:t>
                </a:r>
                <a:endParaRPr lang="en-US" sz="1200"/>
              </a:p>
            </p:txBody>
          </p:sp>
          <p:sp>
            <p:nvSpPr>
              <p:cNvPr id="102553" name="Rectangle 261"/>
              <p:cNvSpPr>
                <a:spLocks noChangeArrowheads="1"/>
              </p:cNvSpPr>
              <p:nvPr/>
            </p:nvSpPr>
            <p:spPr bwMode="auto">
              <a:xfrm>
                <a:off x="3114" y="346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7.7</a:t>
                </a:r>
                <a:endParaRPr lang="en-US" sz="1200"/>
              </a:p>
            </p:txBody>
          </p:sp>
          <p:sp>
            <p:nvSpPr>
              <p:cNvPr id="102554" name="Rectangle 262"/>
              <p:cNvSpPr>
                <a:spLocks noChangeArrowheads="1"/>
              </p:cNvSpPr>
              <p:nvPr/>
            </p:nvSpPr>
            <p:spPr bwMode="auto">
              <a:xfrm>
                <a:off x="3408" y="342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9.1</a:t>
                </a:r>
                <a:endParaRPr lang="en-US" sz="1200"/>
              </a:p>
            </p:txBody>
          </p:sp>
          <p:sp>
            <p:nvSpPr>
              <p:cNvPr id="102555" name="Rectangle 263"/>
              <p:cNvSpPr>
                <a:spLocks noChangeArrowheads="1"/>
              </p:cNvSpPr>
              <p:nvPr/>
            </p:nvSpPr>
            <p:spPr bwMode="auto">
              <a:xfrm>
                <a:off x="3702" y="3504"/>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6.3</a:t>
                </a:r>
                <a:endParaRPr lang="en-US" sz="1200"/>
              </a:p>
            </p:txBody>
          </p:sp>
          <p:sp>
            <p:nvSpPr>
              <p:cNvPr id="102556" name="Rectangle 264"/>
              <p:cNvSpPr>
                <a:spLocks noChangeArrowheads="1"/>
              </p:cNvSpPr>
              <p:nvPr/>
            </p:nvSpPr>
            <p:spPr bwMode="auto">
              <a:xfrm>
                <a:off x="3996" y="352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5.9</a:t>
                </a:r>
                <a:endParaRPr lang="en-US" sz="1200"/>
              </a:p>
            </p:txBody>
          </p:sp>
          <p:sp>
            <p:nvSpPr>
              <p:cNvPr id="102557" name="Rectangle 265"/>
              <p:cNvSpPr>
                <a:spLocks noChangeArrowheads="1"/>
              </p:cNvSpPr>
              <p:nvPr/>
            </p:nvSpPr>
            <p:spPr bwMode="auto">
              <a:xfrm>
                <a:off x="4290" y="3552"/>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4.9</a:t>
                </a:r>
                <a:endParaRPr lang="en-US" sz="1200"/>
              </a:p>
            </p:txBody>
          </p:sp>
          <p:sp>
            <p:nvSpPr>
              <p:cNvPr id="102558" name="Rectangle 266"/>
              <p:cNvSpPr>
                <a:spLocks noChangeArrowheads="1"/>
              </p:cNvSpPr>
              <p:nvPr/>
            </p:nvSpPr>
            <p:spPr bwMode="auto">
              <a:xfrm>
                <a:off x="4584" y="357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4.2</a:t>
                </a:r>
                <a:endParaRPr lang="en-US" sz="1200"/>
              </a:p>
            </p:txBody>
          </p:sp>
          <p:sp>
            <p:nvSpPr>
              <p:cNvPr id="102559" name="Rectangle 267"/>
              <p:cNvSpPr>
                <a:spLocks noChangeArrowheads="1"/>
              </p:cNvSpPr>
              <p:nvPr/>
            </p:nvSpPr>
            <p:spPr bwMode="auto">
              <a:xfrm>
                <a:off x="4914" y="357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a:t>
                </a:r>
                <a:endParaRPr lang="en-US" sz="1200"/>
              </a:p>
            </p:txBody>
          </p:sp>
          <p:sp>
            <p:nvSpPr>
              <p:cNvPr id="102560" name="Rectangle 268"/>
              <p:cNvSpPr>
                <a:spLocks noChangeArrowheads="1"/>
              </p:cNvSpPr>
              <p:nvPr/>
            </p:nvSpPr>
            <p:spPr bwMode="auto">
              <a:xfrm>
                <a:off x="870" y="190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62</a:t>
                </a:r>
                <a:endParaRPr lang="en-US" sz="1200"/>
              </a:p>
            </p:txBody>
          </p:sp>
          <p:sp>
            <p:nvSpPr>
              <p:cNvPr id="102561" name="Rectangle 269"/>
              <p:cNvSpPr>
                <a:spLocks noChangeArrowheads="1"/>
              </p:cNvSpPr>
              <p:nvPr/>
            </p:nvSpPr>
            <p:spPr bwMode="auto">
              <a:xfrm>
                <a:off x="1164" y="180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65</a:t>
                </a:r>
                <a:endParaRPr lang="en-US" sz="1200"/>
              </a:p>
            </p:txBody>
          </p:sp>
          <p:sp>
            <p:nvSpPr>
              <p:cNvPr id="102562" name="Rectangle 270"/>
              <p:cNvSpPr>
                <a:spLocks noChangeArrowheads="1"/>
              </p:cNvSpPr>
              <p:nvPr/>
            </p:nvSpPr>
            <p:spPr bwMode="auto">
              <a:xfrm>
                <a:off x="1458" y="187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63</a:t>
                </a:r>
                <a:endParaRPr lang="en-US" sz="1200"/>
              </a:p>
            </p:txBody>
          </p:sp>
          <p:sp>
            <p:nvSpPr>
              <p:cNvPr id="102563" name="Rectangle 271"/>
              <p:cNvSpPr>
                <a:spLocks noChangeArrowheads="1"/>
              </p:cNvSpPr>
              <p:nvPr/>
            </p:nvSpPr>
            <p:spPr bwMode="auto">
              <a:xfrm>
                <a:off x="1752" y="184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64</a:t>
                </a:r>
                <a:endParaRPr lang="en-US" sz="1200"/>
              </a:p>
            </p:txBody>
          </p:sp>
          <p:sp>
            <p:nvSpPr>
              <p:cNvPr id="102564" name="Rectangle 272"/>
              <p:cNvSpPr>
                <a:spLocks noChangeArrowheads="1"/>
              </p:cNvSpPr>
              <p:nvPr/>
            </p:nvSpPr>
            <p:spPr bwMode="auto">
              <a:xfrm>
                <a:off x="2046" y="174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67</a:t>
                </a:r>
                <a:endParaRPr lang="en-US" sz="1200"/>
              </a:p>
            </p:txBody>
          </p:sp>
          <p:sp>
            <p:nvSpPr>
              <p:cNvPr id="102565" name="Rectangle 273"/>
              <p:cNvSpPr>
                <a:spLocks noChangeArrowheads="1"/>
              </p:cNvSpPr>
              <p:nvPr/>
            </p:nvSpPr>
            <p:spPr bwMode="auto">
              <a:xfrm>
                <a:off x="2340" y="243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45</a:t>
                </a:r>
                <a:endParaRPr lang="en-US" sz="1200"/>
              </a:p>
            </p:txBody>
          </p:sp>
          <p:sp>
            <p:nvSpPr>
              <p:cNvPr id="102566" name="Rectangle 274"/>
              <p:cNvSpPr>
                <a:spLocks noChangeArrowheads="1"/>
              </p:cNvSpPr>
              <p:nvPr/>
            </p:nvSpPr>
            <p:spPr bwMode="auto">
              <a:xfrm>
                <a:off x="2634" y="230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49</a:t>
                </a:r>
                <a:endParaRPr lang="en-US" sz="1200"/>
              </a:p>
            </p:txBody>
          </p:sp>
          <p:sp>
            <p:nvSpPr>
              <p:cNvPr id="102567" name="Rectangle 275"/>
              <p:cNvSpPr>
                <a:spLocks noChangeArrowheads="1"/>
              </p:cNvSpPr>
              <p:nvPr/>
            </p:nvSpPr>
            <p:spPr bwMode="auto">
              <a:xfrm>
                <a:off x="2928" y="2058"/>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57</a:t>
                </a:r>
                <a:endParaRPr lang="en-US" sz="1200"/>
              </a:p>
            </p:txBody>
          </p:sp>
          <p:sp>
            <p:nvSpPr>
              <p:cNvPr id="102568" name="Rectangle 276"/>
              <p:cNvSpPr>
                <a:spLocks noChangeArrowheads="1"/>
              </p:cNvSpPr>
              <p:nvPr/>
            </p:nvSpPr>
            <p:spPr bwMode="auto">
              <a:xfrm>
                <a:off x="3222" y="2118"/>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55</a:t>
                </a:r>
                <a:endParaRPr lang="en-US" sz="1200"/>
              </a:p>
            </p:txBody>
          </p:sp>
          <p:sp>
            <p:nvSpPr>
              <p:cNvPr id="102569" name="Rectangle 277"/>
              <p:cNvSpPr>
                <a:spLocks noChangeArrowheads="1"/>
              </p:cNvSpPr>
              <p:nvPr/>
            </p:nvSpPr>
            <p:spPr bwMode="auto">
              <a:xfrm>
                <a:off x="3516" y="230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49</a:t>
                </a:r>
                <a:endParaRPr lang="en-US" sz="1200"/>
              </a:p>
            </p:txBody>
          </p:sp>
          <p:sp>
            <p:nvSpPr>
              <p:cNvPr id="102570" name="Rectangle 278"/>
              <p:cNvSpPr>
                <a:spLocks noChangeArrowheads="1"/>
              </p:cNvSpPr>
              <p:nvPr/>
            </p:nvSpPr>
            <p:spPr bwMode="auto">
              <a:xfrm>
                <a:off x="3810" y="230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49</a:t>
                </a:r>
                <a:endParaRPr lang="en-US" sz="1200"/>
              </a:p>
            </p:txBody>
          </p:sp>
          <p:sp>
            <p:nvSpPr>
              <p:cNvPr id="102571" name="Rectangle 279"/>
              <p:cNvSpPr>
                <a:spLocks noChangeArrowheads="1"/>
              </p:cNvSpPr>
              <p:nvPr/>
            </p:nvSpPr>
            <p:spPr bwMode="auto">
              <a:xfrm>
                <a:off x="4104" y="246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44</a:t>
                </a:r>
                <a:endParaRPr lang="en-US" sz="1200"/>
              </a:p>
            </p:txBody>
          </p:sp>
          <p:sp>
            <p:nvSpPr>
              <p:cNvPr id="102572" name="Rectangle 280"/>
              <p:cNvSpPr>
                <a:spLocks noChangeArrowheads="1"/>
              </p:cNvSpPr>
              <p:nvPr/>
            </p:nvSpPr>
            <p:spPr bwMode="auto">
              <a:xfrm>
                <a:off x="4398" y="252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42</a:t>
                </a:r>
                <a:endParaRPr lang="en-US" sz="1200"/>
              </a:p>
            </p:txBody>
          </p:sp>
          <p:sp>
            <p:nvSpPr>
              <p:cNvPr id="102573" name="Rectangle 281"/>
              <p:cNvSpPr>
                <a:spLocks noChangeArrowheads="1"/>
              </p:cNvSpPr>
              <p:nvPr/>
            </p:nvSpPr>
            <p:spPr bwMode="auto">
              <a:xfrm>
                <a:off x="4692" y="283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32</a:t>
                </a:r>
                <a:endParaRPr lang="en-US" sz="1200"/>
              </a:p>
            </p:txBody>
          </p:sp>
          <p:sp>
            <p:nvSpPr>
              <p:cNvPr id="102574" name="Rectangle 282"/>
              <p:cNvSpPr>
                <a:spLocks noChangeArrowheads="1"/>
              </p:cNvSpPr>
              <p:nvPr/>
            </p:nvSpPr>
            <p:spPr bwMode="auto">
              <a:xfrm>
                <a:off x="4986" y="283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32</a:t>
                </a:r>
                <a:endParaRPr lang="en-US" sz="1200"/>
              </a:p>
            </p:txBody>
          </p:sp>
          <p:sp>
            <p:nvSpPr>
              <p:cNvPr id="102575" name="Rectangle 283"/>
              <p:cNvSpPr>
                <a:spLocks noChangeArrowheads="1"/>
              </p:cNvSpPr>
              <p:nvPr/>
            </p:nvSpPr>
            <p:spPr bwMode="auto">
              <a:xfrm>
                <a:off x="726" y="3690"/>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2.6</a:t>
                </a:r>
                <a:endParaRPr lang="en-US" sz="1200"/>
              </a:p>
            </p:txBody>
          </p:sp>
          <p:sp>
            <p:nvSpPr>
              <p:cNvPr id="102576" name="Rectangle 284"/>
              <p:cNvSpPr>
                <a:spLocks noChangeArrowheads="1"/>
              </p:cNvSpPr>
              <p:nvPr/>
            </p:nvSpPr>
            <p:spPr bwMode="auto">
              <a:xfrm>
                <a:off x="570" y="382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a:t>
                </a:r>
                <a:endParaRPr lang="en-US" sz="1200"/>
              </a:p>
            </p:txBody>
          </p:sp>
          <p:sp>
            <p:nvSpPr>
              <p:cNvPr id="102577" name="Rectangle 285"/>
              <p:cNvSpPr>
                <a:spLocks noChangeArrowheads="1"/>
              </p:cNvSpPr>
              <p:nvPr/>
            </p:nvSpPr>
            <p:spPr bwMode="auto">
              <a:xfrm>
                <a:off x="570" y="3468"/>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a:t>
                </a:r>
                <a:endParaRPr lang="en-US" sz="1200"/>
              </a:p>
            </p:txBody>
          </p:sp>
          <p:sp>
            <p:nvSpPr>
              <p:cNvPr id="102578" name="Rectangle 286"/>
              <p:cNvSpPr>
                <a:spLocks noChangeArrowheads="1"/>
              </p:cNvSpPr>
              <p:nvPr/>
            </p:nvSpPr>
            <p:spPr bwMode="auto">
              <a:xfrm>
                <a:off x="570" y="3114"/>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a:t>
                </a:r>
                <a:endParaRPr lang="en-US" sz="1200"/>
              </a:p>
            </p:txBody>
          </p:sp>
          <p:sp>
            <p:nvSpPr>
              <p:cNvPr id="102579" name="Rectangle 287"/>
              <p:cNvSpPr>
                <a:spLocks noChangeArrowheads="1"/>
              </p:cNvSpPr>
              <p:nvPr/>
            </p:nvSpPr>
            <p:spPr bwMode="auto">
              <a:xfrm>
                <a:off x="570" y="2760"/>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a:t>
                </a:r>
                <a:endParaRPr lang="en-US" sz="1200"/>
              </a:p>
            </p:txBody>
          </p:sp>
          <p:sp>
            <p:nvSpPr>
              <p:cNvPr id="102580" name="Rectangle 288"/>
              <p:cNvSpPr>
                <a:spLocks noChangeArrowheads="1"/>
              </p:cNvSpPr>
              <p:nvPr/>
            </p:nvSpPr>
            <p:spPr bwMode="auto">
              <a:xfrm>
                <a:off x="570" y="2406"/>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a:t>
                </a:r>
                <a:endParaRPr lang="en-US" sz="1200"/>
              </a:p>
            </p:txBody>
          </p:sp>
          <p:sp>
            <p:nvSpPr>
              <p:cNvPr id="102581" name="Rectangle 289"/>
              <p:cNvSpPr>
                <a:spLocks noChangeArrowheads="1"/>
              </p:cNvSpPr>
              <p:nvPr/>
            </p:nvSpPr>
            <p:spPr bwMode="auto">
              <a:xfrm>
                <a:off x="528" y="205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10</a:t>
                </a:r>
                <a:endParaRPr lang="en-US" sz="1200"/>
              </a:p>
            </p:txBody>
          </p:sp>
          <p:sp>
            <p:nvSpPr>
              <p:cNvPr id="102582" name="Rectangle 290"/>
              <p:cNvSpPr>
                <a:spLocks noChangeArrowheads="1"/>
              </p:cNvSpPr>
              <p:nvPr/>
            </p:nvSpPr>
            <p:spPr bwMode="auto">
              <a:xfrm>
                <a:off x="528" y="1698"/>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12</a:t>
                </a:r>
                <a:endParaRPr lang="en-US" sz="1200"/>
              </a:p>
            </p:txBody>
          </p:sp>
          <p:sp>
            <p:nvSpPr>
              <p:cNvPr id="102583" name="Rectangle 291"/>
              <p:cNvSpPr>
                <a:spLocks noChangeArrowheads="1"/>
              </p:cNvSpPr>
              <p:nvPr/>
            </p:nvSpPr>
            <p:spPr bwMode="auto">
              <a:xfrm>
                <a:off x="528" y="134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14</a:t>
                </a:r>
                <a:endParaRPr lang="en-US" sz="1200"/>
              </a:p>
            </p:txBody>
          </p:sp>
          <p:sp>
            <p:nvSpPr>
              <p:cNvPr id="102584" name="Rectangle 292"/>
              <p:cNvSpPr>
                <a:spLocks noChangeArrowheads="1"/>
              </p:cNvSpPr>
              <p:nvPr/>
            </p:nvSpPr>
            <p:spPr bwMode="auto">
              <a:xfrm>
                <a:off x="732"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1990</a:t>
                </a:r>
                <a:endParaRPr lang="en-US" sz="1200"/>
              </a:p>
            </p:txBody>
          </p:sp>
          <p:sp>
            <p:nvSpPr>
              <p:cNvPr id="102585" name="Rectangle 293"/>
              <p:cNvSpPr>
                <a:spLocks noChangeArrowheads="1"/>
              </p:cNvSpPr>
              <p:nvPr/>
            </p:nvSpPr>
            <p:spPr bwMode="auto">
              <a:xfrm>
                <a:off x="1026"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1991</a:t>
                </a:r>
                <a:endParaRPr lang="en-US" sz="1200"/>
              </a:p>
            </p:txBody>
          </p:sp>
          <p:sp>
            <p:nvSpPr>
              <p:cNvPr id="102586" name="Rectangle 294"/>
              <p:cNvSpPr>
                <a:spLocks noChangeArrowheads="1"/>
              </p:cNvSpPr>
              <p:nvPr/>
            </p:nvSpPr>
            <p:spPr bwMode="auto">
              <a:xfrm>
                <a:off x="1320"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1992</a:t>
                </a:r>
                <a:endParaRPr lang="en-US" sz="1200"/>
              </a:p>
            </p:txBody>
          </p:sp>
          <p:sp>
            <p:nvSpPr>
              <p:cNvPr id="102587" name="Rectangle 295"/>
              <p:cNvSpPr>
                <a:spLocks noChangeArrowheads="1"/>
              </p:cNvSpPr>
              <p:nvPr/>
            </p:nvSpPr>
            <p:spPr bwMode="auto">
              <a:xfrm>
                <a:off x="1614"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1993</a:t>
                </a:r>
                <a:endParaRPr lang="en-US" sz="1200"/>
              </a:p>
            </p:txBody>
          </p:sp>
          <p:sp>
            <p:nvSpPr>
              <p:cNvPr id="102588" name="Rectangle 296"/>
              <p:cNvSpPr>
                <a:spLocks noChangeArrowheads="1"/>
              </p:cNvSpPr>
              <p:nvPr/>
            </p:nvSpPr>
            <p:spPr bwMode="auto">
              <a:xfrm>
                <a:off x="1908"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1994</a:t>
                </a:r>
                <a:endParaRPr lang="en-US" sz="1200"/>
              </a:p>
            </p:txBody>
          </p:sp>
          <p:sp>
            <p:nvSpPr>
              <p:cNvPr id="102589" name="Rectangle 297"/>
              <p:cNvSpPr>
                <a:spLocks noChangeArrowheads="1"/>
              </p:cNvSpPr>
              <p:nvPr/>
            </p:nvSpPr>
            <p:spPr bwMode="auto">
              <a:xfrm>
                <a:off x="2202"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1995</a:t>
                </a:r>
                <a:endParaRPr lang="en-US" sz="1200"/>
              </a:p>
            </p:txBody>
          </p:sp>
          <p:sp>
            <p:nvSpPr>
              <p:cNvPr id="102590" name="Rectangle 298"/>
              <p:cNvSpPr>
                <a:spLocks noChangeArrowheads="1"/>
              </p:cNvSpPr>
              <p:nvPr/>
            </p:nvSpPr>
            <p:spPr bwMode="auto">
              <a:xfrm>
                <a:off x="2496"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1996</a:t>
                </a:r>
                <a:endParaRPr lang="en-US" sz="1200"/>
              </a:p>
            </p:txBody>
          </p:sp>
          <p:sp>
            <p:nvSpPr>
              <p:cNvPr id="102591" name="Rectangle 299"/>
              <p:cNvSpPr>
                <a:spLocks noChangeArrowheads="1"/>
              </p:cNvSpPr>
              <p:nvPr/>
            </p:nvSpPr>
            <p:spPr bwMode="auto">
              <a:xfrm>
                <a:off x="2790"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1997</a:t>
                </a:r>
                <a:endParaRPr lang="en-US" sz="1200"/>
              </a:p>
            </p:txBody>
          </p:sp>
          <p:sp>
            <p:nvSpPr>
              <p:cNvPr id="102592" name="Rectangle 300"/>
              <p:cNvSpPr>
                <a:spLocks noChangeArrowheads="1"/>
              </p:cNvSpPr>
              <p:nvPr/>
            </p:nvSpPr>
            <p:spPr bwMode="auto">
              <a:xfrm>
                <a:off x="3084"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1998</a:t>
                </a:r>
                <a:endParaRPr lang="en-US" sz="1200"/>
              </a:p>
            </p:txBody>
          </p:sp>
          <p:sp>
            <p:nvSpPr>
              <p:cNvPr id="102593" name="Rectangle 301"/>
              <p:cNvSpPr>
                <a:spLocks noChangeArrowheads="1"/>
              </p:cNvSpPr>
              <p:nvPr/>
            </p:nvSpPr>
            <p:spPr bwMode="auto">
              <a:xfrm>
                <a:off x="3378"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1999</a:t>
                </a:r>
                <a:endParaRPr lang="en-US" sz="1200"/>
              </a:p>
            </p:txBody>
          </p:sp>
          <p:sp>
            <p:nvSpPr>
              <p:cNvPr id="102594" name="Rectangle 302"/>
              <p:cNvSpPr>
                <a:spLocks noChangeArrowheads="1"/>
              </p:cNvSpPr>
              <p:nvPr/>
            </p:nvSpPr>
            <p:spPr bwMode="auto">
              <a:xfrm>
                <a:off x="3672"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2000</a:t>
                </a:r>
                <a:endParaRPr lang="en-US" sz="1200"/>
              </a:p>
            </p:txBody>
          </p:sp>
          <p:sp>
            <p:nvSpPr>
              <p:cNvPr id="102595" name="Rectangle 303"/>
              <p:cNvSpPr>
                <a:spLocks noChangeArrowheads="1"/>
              </p:cNvSpPr>
              <p:nvPr/>
            </p:nvSpPr>
            <p:spPr bwMode="auto">
              <a:xfrm>
                <a:off x="3966"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2001</a:t>
                </a:r>
                <a:endParaRPr lang="en-US" sz="1200"/>
              </a:p>
            </p:txBody>
          </p:sp>
          <p:sp>
            <p:nvSpPr>
              <p:cNvPr id="102596" name="Rectangle 304"/>
              <p:cNvSpPr>
                <a:spLocks noChangeArrowheads="1"/>
              </p:cNvSpPr>
              <p:nvPr/>
            </p:nvSpPr>
            <p:spPr bwMode="auto">
              <a:xfrm>
                <a:off x="4260"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2002</a:t>
                </a:r>
                <a:endParaRPr lang="en-US" sz="1200"/>
              </a:p>
            </p:txBody>
          </p:sp>
          <p:sp>
            <p:nvSpPr>
              <p:cNvPr id="102597" name="Rectangle 305"/>
              <p:cNvSpPr>
                <a:spLocks noChangeArrowheads="1"/>
              </p:cNvSpPr>
              <p:nvPr/>
            </p:nvSpPr>
            <p:spPr bwMode="auto">
              <a:xfrm>
                <a:off x="4554"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2003</a:t>
                </a:r>
                <a:endParaRPr lang="en-US" sz="1200"/>
              </a:p>
            </p:txBody>
          </p:sp>
          <p:sp>
            <p:nvSpPr>
              <p:cNvPr id="102598" name="Rectangle 306"/>
              <p:cNvSpPr>
                <a:spLocks noChangeArrowheads="1"/>
              </p:cNvSpPr>
              <p:nvPr/>
            </p:nvSpPr>
            <p:spPr bwMode="auto">
              <a:xfrm>
                <a:off x="4848" y="39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2004</a:t>
                </a:r>
                <a:endParaRPr lang="en-US" sz="1200"/>
              </a:p>
            </p:txBody>
          </p:sp>
          <p:sp>
            <p:nvSpPr>
              <p:cNvPr id="102599" name="Rectangle 307"/>
              <p:cNvSpPr>
                <a:spLocks noChangeArrowheads="1"/>
              </p:cNvSpPr>
              <p:nvPr/>
            </p:nvSpPr>
            <p:spPr bwMode="auto">
              <a:xfrm>
                <a:off x="5136" y="3822"/>
                <a:ext cx="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a:t>
                </a:r>
                <a:endParaRPr lang="en-US" sz="1200"/>
              </a:p>
            </p:txBody>
          </p:sp>
          <p:sp>
            <p:nvSpPr>
              <p:cNvPr id="102600" name="Rectangle 308"/>
              <p:cNvSpPr>
                <a:spLocks noChangeArrowheads="1"/>
              </p:cNvSpPr>
              <p:nvPr/>
            </p:nvSpPr>
            <p:spPr bwMode="auto">
              <a:xfrm>
                <a:off x="5136" y="351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10</a:t>
                </a:r>
                <a:endParaRPr lang="en-US" sz="1200"/>
              </a:p>
            </p:txBody>
          </p:sp>
          <p:sp>
            <p:nvSpPr>
              <p:cNvPr id="102601" name="Rectangle 309"/>
              <p:cNvSpPr>
                <a:spLocks noChangeArrowheads="1"/>
              </p:cNvSpPr>
              <p:nvPr/>
            </p:nvSpPr>
            <p:spPr bwMode="auto">
              <a:xfrm>
                <a:off x="5136" y="320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a:t>
                </a:r>
                <a:endParaRPr lang="en-US" sz="1200"/>
              </a:p>
            </p:txBody>
          </p:sp>
          <p:sp>
            <p:nvSpPr>
              <p:cNvPr id="102602" name="Rectangle 310"/>
              <p:cNvSpPr>
                <a:spLocks noChangeArrowheads="1"/>
              </p:cNvSpPr>
              <p:nvPr/>
            </p:nvSpPr>
            <p:spPr bwMode="auto">
              <a:xfrm>
                <a:off x="5136" y="289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30</a:t>
                </a:r>
                <a:endParaRPr lang="en-US" sz="1200"/>
              </a:p>
            </p:txBody>
          </p:sp>
          <p:sp>
            <p:nvSpPr>
              <p:cNvPr id="102603" name="Rectangle 311"/>
              <p:cNvSpPr>
                <a:spLocks noChangeArrowheads="1"/>
              </p:cNvSpPr>
              <p:nvPr/>
            </p:nvSpPr>
            <p:spPr bwMode="auto">
              <a:xfrm>
                <a:off x="5136" y="258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40</a:t>
                </a:r>
                <a:endParaRPr lang="en-US" sz="1200"/>
              </a:p>
            </p:txBody>
          </p:sp>
          <p:sp>
            <p:nvSpPr>
              <p:cNvPr id="102604" name="Rectangle 312"/>
              <p:cNvSpPr>
                <a:spLocks noChangeArrowheads="1"/>
              </p:cNvSpPr>
              <p:nvPr/>
            </p:nvSpPr>
            <p:spPr bwMode="auto">
              <a:xfrm>
                <a:off x="5136" y="227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50</a:t>
                </a:r>
                <a:endParaRPr lang="en-US" sz="1200"/>
              </a:p>
            </p:txBody>
          </p:sp>
          <p:sp>
            <p:nvSpPr>
              <p:cNvPr id="102605" name="Rectangle 313"/>
              <p:cNvSpPr>
                <a:spLocks noChangeArrowheads="1"/>
              </p:cNvSpPr>
              <p:nvPr/>
            </p:nvSpPr>
            <p:spPr bwMode="auto">
              <a:xfrm>
                <a:off x="5136" y="196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60</a:t>
                </a:r>
                <a:endParaRPr lang="en-US" sz="1200"/>
              </a:p>
            </p:txBody>
          </p:sp>
          <p:sp>
            <p:nvSpPr>
              <p:cNvPr id="102606" name="Rectangle 314"/>
              <p:cNvSpPr>
                <a:spLocks noChangeArrowheads="1"/>
              </p:cNvSpPr>
              <p:nvPr/>
            </p:nvSpPr>
            <p:spPr bwMode="auto">
              <a:xfrm>
                <a:off x="5136" y="1656"/>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70</a:t>
                </a:r>
                <a:endParaRPr lang="en-US" sz="1200"/>
              </a:p>
            </p:txBody>
          </p:sp>
          <p:sp>
            <p:nvSpPr>
              <p:cNvPr id="102607" name="Rectangle 315"/>
              <p:cNvSpPr>
                <a:spLocks noChangeArrowheads="1"/>
              </p:cNvSpPr>
              <p:nvPr/>
            </p:nvSpPr>
            <p:spPr bwMode="auto">
              <a:xfrm>
                <a:off x="5136" y="1344"/>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80</a:t>
                </a:r>
                <a:endParaRPr lang="en-US" sz="1200"/>
              </a:p>
            </p:txBody>
          </p:sp>
          <p:sp>
            <p:nvSpPr>
              <p:cNvPr id="102608" name="Line 316"/>
              <p:cNvSpPr>
                <a:spLocks noChangeShapeType="1"/>
              </p:cNvSpPr>
              <p:nvPr/>
            </p:nvSpPr>
            <p:spPr bwMode="auto">
              <a:xfrm>
                <a:off x="696" y="1408"/>
                <a:ext cx="168" cy="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9" name="Oval 317"/>
              <p:cNvSpPr>
                <a:spLocks noChangeArrowheads="1"/>
              </p:cNvSpPr>
              <p:nvPr/>
            </p:nvSpPr>
            <p:spPr bwMode="auto">
              <a:xfrm>
                <a:off x="756" y="1392"/>
                <a:ext cx="42" cy="42"/>
              </a:xfrm>
              <a:prstGeom prst="ellipse">
                <a:avLst/>
              </a:prstGeom>
              <a:solidFill>
                <a:srgbClr val="FF0000"/>
              </a:solidFill>
              <a:ln w="9525">
                <a:solidFill>
                  <a:srgbClr val="FF0000"/>
                </a:solidFill>
                <a:round/>
                <a:headEnd/>
                <a:tailEnd/>
              </a:ln>
            </p:spPr>
            <p:txBody>
              <a:bodyPr/>
              <a:lstStyle/>
              <a:p>
                <a:endParaRPr lang="en-US" sz="1200"/>
              </a:p>
            </p:txBody>
          </p:sp>
          <p:sp>
            <p:nvSpPr>
              <p:cNvPr id="102610" name="Rectangle 318"/>
              <p:cNvSpPr>
                <a:spLocks noChangeArrowheads="1"/>
              </p:cNvSpPr>
              <p:nvPr/>
            </p:nvSpPr>
            <p:spPr bwMode="auto">
              <a:xfrm>
                <a:off x="882" y="1344"/>
                <a:ext cx="10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Outside major urban area</a:t>
                </a:r>
                <a:endParaRPr lang="en-US" sz="1200"/>
              </a:p>
            </p:txBody>
          </p:sp>
          <p:sp>
            <p:nvSpPr>
              <p:cNvPr id="102611" name="Line 319"/>
              <p:cNvSpPr>
                <a:spLocks noChangeShapeType="1"/>
              </p:cNvSpPr>
              <p:nvPr/>
            </p:nvSpPr>
            <p:spPr bwMode="auto">
              <a:xfrm>
                <a:off x="1806" y="1548"/>
                <a:ext cx="168"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2" name="Freeform 320"/>
              <p:cNvSpPr>
                <a:spLocks/>
              </p:cNvSpPr>
              <p:nvPr/>
            </p:nvSpPr>
            <p:spPr bwMode="auto">
              <a:xfrm>
                <a:off x="2256" y="1392"/>
                <a:ext cx="36" cy="36"/>
              </a:xfrm>
              <a:custGeom>
                <a:avLst/>
                <a:gdLst>
                  <a:gd name="T0" fmla="*/ 18 w 36"/>
                  <a:gd name="T1" fmla="*/ 0 h 36"/>
                  <a:gd name="T2" fmla="*/ 36 w 36"/>
                  <a:gd name="T3" fmla="*/ 36 h 36"/>
                  <a:gd name="T4" fmla="*/ 0 w 36"/>
                  <a:gd name="T5" fmla="*/ 36 h 36"/>
                  <a:gd name="T6" fmla="*/ 18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2613" name="Rectangle 321"/>
              <p:cNvSpPr>
                <a:spLocks noChangeArrowheads="1"/>
              </p:cNvSpPr>
              <p:nvPr/>
            </p:nvSpPr>
            <p:spPr bwMode="auto">
              <a:xfrm>
                <a:off x="2350" y="1373"/>
                <a:ext cx="13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N-site outside major urban area</a:t>
                </a:r>
                <a:endParaRPr lang="en-US" sz="1200"/>
              </a:p>
            </p:txBody>
          </p:sp>
          <p:sp>
            <p:nvSpPr>
              <p:cNvPr id="102614" name="Line 322"/>
              <p:cNvSpPr>
                <a:spLocks noChangeShapeType="1"/>
              </p:cNvSpPr>
              <p:nvPr/>
            </p:nvSpPr>
            <p:spPr bwMode="auto">
              <a:xfrm>
                <a:off x="672" y="1552"/>
                <a:ext cx="168" cy="1"/>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5" name="Oval 323"/>
              <p:cNvSpPr>
                <a:spLocks noChangeArrowheads="1"/>
              </p:cNvSpPr>
              <p:nvPr/>
            </p:nvSpPr>
            <p:spPr bwMode="auto">
              <a:xfrm>
                <a:off x="752" y="1536"/>
                <a:ext cx="42" cy="42"/>
              </a:xfrm>
              <a:prstGeom prst="ellipse">
                <a:avLst/>
              </a:prstGeom>
              <a:solidFill>
                <a:srgbClr val="3366FF"/>
              </a:solidFill>
              <a:ln w="9525">
                <a:solidFill>
                  <a:srgbClr val="3366FF"/>
                </a:solidFill>
                <a:round/>
                <a:headEnd/>
                <a:tailEnd/>
              </a:ln>
            </p:spPr>
            <p:txBody>
              <a:bodyPr/>
              <a:lstStyle/>
              <a:p>
                <a:endParaRPr lang="en-US" sz="1200"/>
              </a:p>
            </p:txBody>
          </p:sp>
        </p:grpSp>
        <p:sp>
          <p:nvSpPr>
            <p:cNvPr id="102409" name="Rectangle 325"/>
            <p:cNvSpPr>
              <a:spLocks noChangeArrowheads="1"/>
            </p:cNvSpPr>
            <p:nvPr/>
          </p:nvSpPr>
          <p:spPr bwMode="auto">
            <a:xfrm>
              <a:off x="1371600" y="2171700"/>
              <a:ext cx="11669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Major urban area</a:t>
              </a:r>
              <a:endParaRPr lang="en-US" sz="1200"/>
            </a:p>
          </p:txBody>
        </p:sp>
        <p:sp>
          <p:nvSpPr>
            <p:cNvPr id="102410" name="Line 326"/>
            <p:cNvSpPr>
              <a:spLocks noChangeShapeType="1"/>
            </p:cNvSpPr>
            <p:nvPr/>
          </p:nvSpPr>
          <p:spPr bwMode="auto">
            <a:xfrm>
              <a:off x="7210425" y="1866900"/>
              <a:ext cx="26670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1" name="Freeform 327"/>
            <p:cNvSpPr>
              <a:spLocks/>
            </p:cNvSpPr>
            <p:nvPr/>
          </p:nvSpPr>
          <p:spPr bwMode="auto">
            <a:xfrm>
              <a:off x="3581400" y="2235200"/>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3366FF"/>
            </a:solidFill>
            <a:ln w="9525">
              <a:solidFill>
                <a:srgbClr val="3366FF"/>
              </a:solidFill>
              <a:round/>
              <a:headEnd/>
              <a:tailEnd/>
            </a:ln>
          </p:spPr>
          <p:txBody>
            <a:bodyPr/>
            <a:lstStyle/>
            <a:p>
              <a:endParaRPr lang="en-US"/>
            </a:p>
          </p:txBody>
        </p:sp>
        <p:sp>
          <p:nvSpPr>
            <p:cNvPr id="102412" name="Rectangle 328"/>
            <p:cNvSpPr>
              <a:spLocks noChangeArrowheads="1"/>
            </p:cNvSpPr>
            <p:nvPr/>
          </p:nvSpPr>
          <p:spPr bwMode="auto">
            <a:xfrm>
              <a:off x="3733800" y="2184400"/>
              <a:ext cx="16110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N-site Major urban area</a:t>
              </a:r>
              <a:endParaRPr lang="en-US" sz="1200"/>
            </a:p>
          </p:txBody>
        </p:sp>
        <p:sp>
          <p:nvSpPr>
            <p:cNvPr id="102413" name="Text Box 332"/>
            <p:cNvSpPr txBox="1">
              <a:spLocks noChangeArrowheads="1"/>
            </p:cNvSpPr>
            <p:nvPr/>
          </p:nvSpPr>
          <p:spPr bwMode="auto">
            <a:xfrm>
              <a:off x="457200" y="1828800"/>
              <a:ext cx="53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a:t>
              </a:r>
            </a:p>
          </p:txBody>
        </p:sp>
        <p:sp>
          <p:nvSpPr>
            <p:cNvPr id="102414" name="Text Box 333"/>
            <p:cNvSpPr txBox="1">
              <a:spLocks noChangeArrowheads="1"/>
            </p:cNvSpPr>
            <p:nvPr/>
          </p:nvSpPr>
          <p:spPr bwMode="auto">
            <a:xfrm rot="5400000">
              <a:off x="7681119" y="2680900"/>
              <a:ext cx="1676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(Number of sites)</a:t>
              </a:r>
            </a:p>
          </p:txBody>
        </p:sp>
        <p:sp>
          <p:nvSpPr>
            <p:cNvPr id="102415" name="Text Box 334"/>
            <p:cNvSpPr txBox="1">
              <a:spLocks noChangeArrowheads="1"/>
            </p:cNvSpPr>
            <p:nvPr/>
          </p:nvSpPr>
          <p:spPr bwMode="auto">
            <a:xfrm>
              <a:off x="7696200" y="6172200"/>
              <a:ext cx="838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Year</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5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smtClean="0">
                <a:cs typeface="Cordia New" pitchFamily="34" charset="-34"/>
              </a:rPr>
              <a:t>HIV prevalence and </a:t>
            </a:r>
            <a:br>
              <a:rPr lang="en-US" sz="5400" smtClean="0">
                <a:cs typeface="Cordia New" pitchFamily="34" charset="-34"/>
              </a:rPr>
            </a:br>
            <a:r>
              <a:rPr lang="en-US" sz="5400" smtClean="0">
                <a:cs typeface="Cordia New" pitchFamily="34" charset="-34"/>
              </a:rPr>
              <a:t>epidemiological status </a:t>
            </a:r>
            <a:endParaRPr lang="th-TH"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831F953-2347-4671-93DE-577E464F2499}" type="slidenum">
              <a:rPr lang="th-TH"/>
              <a:pPr>
                <a:defRPr/>
              </a:pPr>
              <a:t>40</a:t>
            </a:fld>
            <a:endParaRPr lang="th-TH" dirty="0"/>
          </a:p>
        </p:txBody>
      </p:sp>
      <p:sp>
        <p:nvSpPr>
          <p:cNvPr id="103427"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pregnant women, 1990-2004</a:t>
            </a:r>
            <a:br>
              <a:rPr lang="en-US" smtClean="0">
                <a:cs typeface="Cordia New" pitchFamily="34" charset="-34"/>
              </a:rPr>
            </a:br>
            <a:endParaRPr lang="en-US" smtClean="0">
              <a:cs typeface="Cordia New" pitchFamily="34" charset="-34"/>
            </a:endParaRPr>
          </a:p>
        </p:txBody>
      </p:sp>
      <p:sp>
        <p:nvSpPr>
          <p:cNvPr id="103428" name="Text Box 123"/>
          <p:cNvSpPr txBox="1">
            <a:spLocks noChangeArrowheads="1"/>
          </p:cNvSpPr>
          <p:nvPr/>
        </p:nvSpPr>
        <p:spPr bwMode="auto">
          <a:xfrm>
            <a:off x="0" y="6451600"/>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a:solidFill>
                  <a:srgbClr val="000000"/>
                </a:solidFill>
                <a:cs typeface="Arial" charset="0"/>
              </a:rPr>
              <a:t>Prepared by </a:t>
            </a:r>
            <a:r>
              <a:rPr lang="en-US" sz="1000">
                <a:solidFill>
                  <a:srgbClr val="000000"/>
                </a:solidFill>
                <a:cs typeface="Arial" charset="0"/>
                <a:hlinkClick r:id="rId2"/>
              </a:rPr>
              <a:t>www.aidsdatahub.org</a:t>
            </a:r>
            <a:r>
              <a:rPr lang="en-US" sz="1000">
                <a:solidFill>
                  <a:srgbClr val="000000"/>
                </a:solidFill>
                <a:cs typeface="Arial" charset="0"/>
              </a:rPr>
              <a:t>  based on </a:t>
            </a:r>
            <a:r>
              <a:rPr lang="en-US" sz="1000">
                <a:cs typeface="Arial" charset="0"/>
                <a:hlinkClick r:id="rId3"/>
              </a:rPr>
              <a:t>European Union, WHO, UNICEF, et al. (2006). </a:t>
            </a:r>
            <a:r>
              <a:rPr lang="en-US" sz="1000" i="1">
                <a:cs typeface="Arial" charset="0"/>
                <a:hlinkClick r:id="rId3"/>
              </a:rPr>
              <a:t>Thailand: Epidemiological Fact Sheet on HIV/AIDS and Sexually Transmitted Infections- 2006 Update </a:t>
            </a:r>
            <a:endParaRPr lang="en-US" sz="1000" i="1">
              <a:cs typeface="Arial" charset="0"/>
            </a:endParaRPr>
          </a:p>
          <a:p>
            <a:pPr eaLnBrk="1" hangingPunct="1">
              <a:spcBef>
                <a:spcPct val="50000"/>
              </a:spcBef>
            </a:pPr>
            <a:endParaRPr lang="en-US" sz="1000">
              <a:cs typeface="Arial" charset="0"/>
            </a:endParaRPr>
          </a:p>
        </p:txBody>
      </p:sp>
      <p:grpSp>
        <p:nvGrpSpPr>
          <p:cNvPr id="103429" name="Group 5"/>
          <p:cNvGrpSpPr>
            <a:grpSpLocks/>
          </p:cNvGrpSpPr>
          <p:nvPr/>
        </p:nvGrpSpPr>
        <p:grpSpPr bwMode="auto">
          <a:xfrm>
            <a:off x="495300" y="2289175"/>
            <a:ext cx="8101013" cy="4005263"/>
            <a:chOff x="495300" y="1600200"/>
            <a:chExt cx="8101399" cy="4694238"/>
          </a:xfrm>
        </p:grpSpPr>
        <p:sp>
          <p:nvSpPr>
            <p:cNvPr id="103430" name="Rectangle 116"/>
            <p:cNvSpPr>
              <a:spLocks noChangeArrowheads="1"/>
            </p:cNvSpPr>
            <p:nvPr/>
          </p:nvSpPr>
          <p:spPr bwMode="auto">
            <a:xfrm>
              <a:off x="1549400" y="1668463"/>
              <a:ext cx="4038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p>
          </p:txBody>
        </p:sp>
        <p:sp>
          <p:nvSpPr>
            <p:cNvPr id="103431" name="AutoShape 126"/>
            <p:cNvSpPr>
              <a:spLocks noChangeAspect="1" noChangeArrowheads="1" noTextEdit="1"/>
            </p:cNvSpPr>
            <p:nvPr/>
          </p:nvSpPr>
          <p:spPr bwMode="auto">
            <a:xfrm>
              <a:off x="762000" y="1600200"/>
              <a:ext cx="7581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32" name="Line 128"/>
            <p:cNvSpPr>
              <a:spLocks noChangeShapeType="1"/>
            </p:cNvSpPr>
            <p:nvPr/>
          </p:nvSpPr>
          <p:spPr bwMode="auto">
            <a:xfrm>
              <a:off x="1266825" y="1876425"/>
              <a:ext cx="1588" cy="382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Line 129"/>
            <p:cNvSpPr>
              <a:spLocks noChangeShapeType="1"/>
            </p:cNvSpPr>
            <p:nvPr/>
          </p:nvSpPr>
          <p:spPr bwMode="auto">
            <a:xfrm>
              <a:off x="1219200" y="5705475"/>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4" name="Line 130"/>
            <p:cNvSpPr>
              <a:spLocks noChangeShapeType="1"/>
            </p:cNvSpPr>
            <p:nvPr/>
          </p:nvSpPr>
          <p:spPr bwMode="auto">
            <a:xfrm>
              <a:off x="1219200" y="4943475"/>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Line 131"/>
            <p:cNvSpPr>
              <a:spLocks noChangeShapeType="1"/>
            </p:cNvSpPr>
            <p:nvPr/>
          </p:nvSpPr>
          <p:spPr bwMode="auto">
            <a:xfrm>
              <a:off x="1219200" y="4171950"/>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6" name="Line 132"/>
            <p:cNvSpPr>
              <a:spLocks noChangeShapeType="1"/>
            </p:cNvSpPr>
            <p:nvPr/>
          </p:nvSpPr>
          <p:spPr bwMode="auto">
            <a:xfrm>
              <a:off x="1219200" y="3409950"/>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7" name="Line 133"/>
            <p:cNvSpPr>
              <a:spLocks noChangeShapeType="1"/>
            </p:cNvSpPr>
            <p:nvPr/>
          </p:nvSpPr>
          <p:spPr bwMode="auto">
            <a:xfrm>
              <a:off x="1219200" y="2638425"/>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8" name="Line 134"/>
            <p:cNvSpPr>
              <a:spLocks noChangeShapeType="1"/>
            </p:cNvSpPr>
            <p:nvPr/>
          </p:nvSpPr>
          <p:spPr bwMode="auto">
            <a:xfrm>
              <a:off x="1219200" y="1876425"/>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9" name="Line 135"/>
            <p:cNvSpPr>
              <a:spLocks noChangeShapeType="1"/>
            </p:cNvSpPr>
            <p:nvPr/>
          </p:nvSpPr>
          <p:spPr bwMode="auto">
            <a:xfrm>
              <a:off x="1266825" y="5705475"/>
              <a:ext cx="67056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0" name="Line 136"/>
            <p:cNvSpPr>
              <a:spLocks noChangeShapeType="1"/>
            </p:cNvSpPr>
            <p:nvPr/>
          </p:nvSpPr>
          <p:spPr bwMode="auto">
            <a:xfrm flipV="1">
              <a:off x="1266825"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1" name="Line 137"/>
            <p:cNvSpPr>
              <a:spLocks noChangeShapeType="1"/>
            </p:cNvSpPr>
            <p:nvPr/>
          </p:nvSpPr>
          <p:spPr bwMode="auto">
            <a:xfrm flipV="1">
              <a:off x="1714500"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2" name="Line 138"/>
            <p:cNvSpPr>
              <a:spLocks noChangeShapeType="1"/>
            </p:cNvSpPr>
            <p:nvPr/>
          </p:nvSpPr>
          <p:spPr bwMode="auto">
            <a:xfrm flipV="1">
              <a:off x="2162175"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3" name="Line 139"/>
            <p:cNvSpPr>
              <a:spLocks noChangeShapeType="1"/>
            </p:cNvSpPr>
            <p:nvPr/>
          </p:nvSpPr>
          <p:spPr bwMode="auto">
            <a:xfrm flipV="1">
              <a:off x="2609850"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4" name="Line 140"/>
            <p:cNvSpPr>
              <a:spLocks noChangeShapeType="1"/>
            </p:cNvSpPr>
            <p:nvPr/>
          </p:nvSpPr>
          <p:spPr bwMode="auto">
            <a:xfrm flipV="1">
              <a:off x="3057525"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5" name="Line 141"/>
            <p:cNvSpPr>
              <a:spLocks noChangeShapeType="1"/>
            </p:cNvSpPr>
            <p:nvPr/>
          </p:nvSpPr>
          <p:spPr bwMode="auto">
            <a:xfrm flipV="1">
              <a:off x="3505200"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6" name="Line 142"/>
            <p:cNvSpPr>
              <a:spLocks noChangeShapeType="1"/>
            </p:cNvSpPr>
            <p:nvPr/>
          </p:nvSpPr>
          <p:spPr bwMode="auto">
            <a:xfrm flipV="1">
              <a:off x="3952875"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7" name="Line 143"/>
            <p:cNvSpPr>
              <a:spLocks noChangeShapeType="1"/>
            </p:cNvSpPr>
            <p:nvPr/>
          </p:nvSpPr>
          <p:spPr bwMode="auto">
            <a:xfrm flipV="1">
              <a:off x="4400550"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8" name="Line 144"/>
            <p:cNvSpPr>
              <a:spLocks noChangeShapeType="1"/>
            </p:cNvSpPr>
            <p:nvPr/>
          </p:nvSpPr>
          <p:spPr bwMode="auto">
            <a:xfrm flipV="1">
              <a:off x="4838700"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9" name="Line 145"/>
            <p:cNvSpPr>
              <a:spLocks noChangeShapeType="1"/>
            </p:cNvSpPr>
            <p:nvPr/>
          </p:nvSpPr>
          <p:spPr bwMode="auto">
            <a:xfrm flipV="1">
              <a:off x="5286375"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0" name="Line 146"/>
            <p:cNvSpPr>
              <a:spLocks noChangeShapeType="1"/>
            </p:cNvSpPr>
            <p:nvPr/>
          </p:nvSpPr>
          <p:spPr bwMode="auto">
            <a:xfrm flipV="1">
              <a:off x="5734050"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1" name="Line 147"/>
            <p:cNvSpPr>
              <a:spLocks noChangeShapeType="1"/>
            </p:cNvSpPr>
            <p:nvPr/>
          </p:nvSpPr>
          <p:spPr bwMode="auto">
            <a:xfrm flipV="1">
              <a:off x="6181725"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2" name="Line 148"/>
            <p:cNvSpPr>
              <a:spLocks noChangeShapeType="1"/>
            </p:cNvSpPr>
            <p:nvPr/>
          </p:nvSpPr>
          <p:spPr bwMode="auto">
            <a:xfrm flipV="1">
              <a:off x="6629400"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3" name="Line 149"/>
            <p:cNvSpPr>
              <a:spLocks noChangeShapeType="1"/>
            </p:cNvSpPr>
            <p:nvPr/>
          </p:nvSpPr>
          <p:spPr bwMode="auto">
            <a:xfrm flipV="1">
              <a:off x="7077075"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4" name="Line 150"/>
            <p:cNvSpPr>
              <a:spLocks noChangeShapeType="1"/>
            </p:cNvSpPr>
            <p:nvPr/>
          </p:nvSpPr>
          <p:spPr bwMode="auto">
            <a:xfrm flipV="1">
              <a:off x="7524750"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5" name="Line 151"/>
            <p:cNvSpPr>
              <a:spLocks noChangeShapeType="1"/>
            </p:cNvSpPr>
            <p:nvPr/>
          </p:nvSpPr>
          <p:spPr bwMode="auto">
            <a:xfrm flipV="1">
              <a:off x="7972425" y="5657850"/>
              <a:ext cx="1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6" name="Line 152"/>
            <p:cNvSpPr>
              <a:spLocks noChangeShapeType="1"/>
            </p:cNvSpPr>
            <p:nvPr/>
          </p:nvSpPr>
          <p:spPr bwMode="auto">
            <a:xfrm flipV="1">
              <a:off x="1485900" y="4791075"/>
              <a:ext cx="447675" cy="60960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7" name="Freeform 153"/>
            <p:cNvSpPr>
              <a:spLocks/>
            </p:cNvSpPr>
            <p:nvPr/>
          </p:nvSpPr>
          <p:spPr bwMode="auto">
            <a:xfrm>
              <a:off x="2828925" y="2181225"/>
              <a:ext cx="4924425" cy="1838325"/>
            </a:xfrm>
            <a:custGeom>
              <a:avLst/>
              <a:gdLst>
                <a:gd name="T0" fmla="*/ 0 w 517"/>
                <a:gd name="T1" fmla="*/ 2147483647 h 193"/>
                <a:gd name="T2" fmla="*/ 2147483647 w 517"/>
                <a:gd name="T3" fmla="*/ 2147483647 h 193"/>
                <a:gd name="T4" fmla="*/ 2147483647 w 517"/>
                <a:gd name="T5" fmla="*/ 2147483647 h 193"/>
                <a:gd name="T6" fmla="*/ 2147483647 w 517"/>
                <a:gd name="T7" fmla="*/ 2147483647 h 193"/>
                <a:gd name="T8" fmla="*/ 2147483647 w 517"/>
                <a:gd name="T9" fmla="*/ 2147483647 h 193"/>
                <a:gd name="T10" fmla="*/ 2147483647 w 517"/>
                <a:gd name="T11" fmla="*/ 2147483647 h 193"/>
                <a:gd name="T12" fmla="*/ 2147483647 w 517"/>
                <a:gd name="T13" fmla="*/ 0 h 193"/>
                <a:gd name="T14" fmla="*/ 2147483647 w 517"/>
                <a:gd name="T15" fmla="*/ 2147483647 h 193"/>
                <a:gd name="T16" fmla="*/ 2147483647 w 517"/>
                <a:gd name="T17" fmla="*/ 2147483647 h 193"/>
                <a:gd name="T18" fmla="*/ 2147483647 w 517"/>
                <a:gd name="T19" fmla="*/ 2147483647 h 193"/>
                <a:gd name="T20" fmla="*/ 2147483647 w 517"/>
                <a:gd name="T21" fmla="*/ 2147483647 h 193"/>
                <a:gd name="T22" fmla="*/ 2147483647 w 517"/>
                <a:gd name="T23" fmla="*/ 2147483647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7"/>
                <a:gd name="T37" fmla="*/ 0 h 193"/>
                <a:gd name="T38" fmla="*/ 517 w 517"/>
                <a:gd name="T39" fmla="*/ 193 h 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7" h="193">
                  <a:moveTo>
                    <a:pt x="0" y="177"/>
                  </a:moveTo>
                  <a:lnTo>
                    <a:pt x="47" y="64"/>
                  </a:lnTo>
                  <a:lnTo>
                    <a:pt x="94" y="64"/>
                  </a:lnTo>
                  <a:lnTo>
                    <a:pt x="141" y="97"/>
                  </a:lnTo>
                  <a:lnTo>
                    <a:pt x="188" y="161"/>
                  </a:lnTo>
                  <a:lnTo>
                    <a:pt x="235" y="32"/>
                  </a:lnTo>
                  <a:lnTo>
                    <a:pt x="282" y="0"/>
                  </a:lnTo>
                  <a:lnTo>
                    <a:pt x="329" y="113"/>
                  </a:lnTo>
                  <a:lnTo>
                    <a:pt x="376" y="113"/>
                  </a:lnTo>
                  <a:lnTo>
                    <a:pt x="423" y="177"/>
                  </a:lnTo>
                  <a:lnTo>
                    <a:pt x="470" y="193"/>
                  </a:lnTo>
                  <a:lnTo>
                    <a:pt x="517" y="193"/>
                  </a:lnTo>
                </a:path>
              </a:pathLst>
            </a:custGeom>
            <a:noFill/>
            <a:ln w="190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58" name="Line 154"/>
            <p:cNvSpPr>
              <a:spLocks noChangeShapeType="1"/>
            </p:cNvSpPr>
            <p:nvPr/>
          </p:nvSpPr>
          <p:spPr bwMode="auto">
            <a:xfrm>
              <a:off x="1485900" y="4171950"/>
              <a:ext cx="44767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9" name="Freeform 155"/>
            <p:cNvSpPr>
              <a:spLocks/>
            </p:cNvSpPr>
            <p:nvPr/>
          </p:nvSpPr>
          <p:spPr bwMode="auto">
            <a:xfrm>
              <a:off x="2828925" y="4171950"/>
              <a:ext cx="4924425" cy="1588"/>
            </a:xfrm>
            <a:custGeom>
              <a:avLst/>
              <a:gdLst>
                <a:gd name="T0" fmla="*/ 0 w 517"/>
                <a:gd name="T1" fmla="*/ 0 h 1588"/>
                <a:gd name="T2" fmla="*/ 2147483647 w 517"/>
                <a:gd name="T3" fmla="*/ 0 h 1588"/>
                <a:gd name="T4" fmla="*/ 2147483647 w 517"/>
                <a:gd name="T5" fmla="*/ 0 h 1588"/>
                <a:gd name="T6" fmla="*/ 2147483647 w 517"/>
                <a:gd name="T7" fmla="*/ 0 h 1588"/>
                <a:gd name="T8" fmla="*/ 2147483647 w 517"/>
                <a:gd name="T9" fmla="*/ 0 h 1588"/>
                <a:gd name="T10" fmla="*/ 2147483647 w 517"/>
                <a:gd name="T11" fmla="*/ 0 h 1588"/>
                <a:gd name="T12" fmla="*/ 2147483647 w 517"/>
                <a:gd name="T13" fmla="*/ 0 h 1588"/>
                <a:gd name="T14" fmla="*/ 2147483647 w 517"/>
                <a:gd name="T15" fmla="*/ 0 h 1588"/>
                <a:gd name="T16" fmla="*/ 2147483647 w 517"/>
                <a:gd name="T17" fmla="*/ 0 h 1588"/>
                <a:gd name="T18" fmla="*/ 2147483647 w 517"/>
                <a:gd name="T19" fmla="*/ 0 h 1588"/>
                <a:gd name="T20" fmla="*/ 2147483647 w 517"/>
                <a:gd name="T21" fmla="*/ 0 h 1588"/>
                <a:gd name="T22" fmla="*/ 2147483647 w 517"/>
                <a:gd name="T23" fmla="*/ 0 h 15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7"/>
                <a:gd name="T37" fmla="*/ 0 h 1588"/>
                <a:gd name="T38" fmla="*/ 517 w 517"/>
                <a:gd name="T39" fmla="*/ 1588 h 15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7" h="1588">
                  <a:moveTo>
                    <a:pt x="0" y="0"/>
                  </a:moveTo>
                  <a:lnTo>
                    <a:pt x="47" y="0"/>
                  </a:lnTo>
                  <a:lnTo>
                    <a:pt x="94" y="0"/>
                  </a:lnTo>
                  <a:lnTo>
                    <a:pt x="141" y="0"/>
                  </a:lnTo>
                  <a:lnTo>
                    <a:pt x="188" y="0"/>
                  </a:lnTo>
                  <a:lnTo>
                    <a:pt x="235" y="0"/>
                  </a:lnTo>
                  <a:lnTo>
                    <a:pt x="282" y="0"/>
                  </a:lnTo>
                  <a:lnTo>
                    <a:pt x="329" y="0"/>
                  </a:lnTo>
                  <a:lnTo>
                    <a:pt x="376" y="0"/>
                  </a:lnTo>
                  <a:lnTo>
                    <a:pt x="423" y="0"/>
                  </a:lnTo>
                  <a:lnTo>
                    <a:pt x="470" y="0"/>
                  </a:lnTo>
                  <a:lnTo>
                    <a:pt x="517"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60" name="Oval 156"/>
            <p:cNvSpPr>
              <a:spLocks noChangeArrowheads="1"/>
            </p:cNvSpPr>
            <p:nvPr/>
          </p:nvSpPr>
          <p:spPr bwMode="auto">
            <a:xfrm>
              <a:off x="1438275" y="5353050"/>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61" name="Oval 157"/>
            <p:cNvSpPr>
              <a:spLocks noChangeArrowheads="1"/>
            </p:cNvSpPr>
            <p:nvPr/>
          </p:nvSpPr>
          <p:spPr bwMode="auto">
            <a:xfrm>
              <a:off x="1885950" y="4743450"/>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62" name="Oval 158"/>
            <p:cNvSpPr>
              <a:spLocks noChangeArrowheads="1"/>
            </p:cNvSpPr>
            <p:nvPr/>
          </p:nvSpPr>
          <p:spPr bwMode="auto">
            <a:xfrm>
              <a:off x="2781300" y="3819525"/>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63" name="Oval 159"/>
            <p:cNvSpPr>
              <a:spLocks noChangeArrowheads="1"/>
            </p:cNvSpPr>
            <p:nvPr/>
          </p:nvSpPr>
          <p:spPr bwMode="auto">
            <a:xfrm>
              <a:off x="3228975" y="2743200"/>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64" name="Oval 160"/>
            <p:cNvSpPr>
              <a:spLocks noChangeArrowheads="1"/>
            </p:cNvSpPr>
            <p:nvPr/>
          </p:nvSpPr>
          <p:spPr bwMode="auto">
            <a:xfrm>
              <a:off x="3676650" y="2743200"/>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65" name="Oval 161"/>
            <p:cNvSpPr>
              <a:spLocks noChangeArrowheads="1"/>
            </p:cNvSpPr>
            <p:nvPr/>
          </p:nvSpPr>
          <p:spPr bwMode="auto">
            <a:xfrm>
              <a:off x="4124325" y="3057525"/>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66" name="Oval 162"/>
            <p:cNvSpPr>
              <a:spLocks noChangeArrowheads="1"/>
            </p:cNvSpPr>
            <p:nvPr/>
          </p:nvSpPr>
          <p:spPr bwMode="auto">
            <a:xfrm>
              <a:off x="4572000" y="3667125"/>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67" name="Oval 163"/>
            <p:cNvSpPr>
              <a:spLocks noChangeArrowheads="1"/>
            </p:cNvSpPr>
            <p:nvPr/>
          </p:nvSpPr>
          <p:spPr bwMode="auto">
            <a:xfrm>
              <a:off x="5019675" y="2438400"/>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68" name="Oval 164"/>
            <p:cNvSpPr>
              <a:spLocks noChangeArrowheads="1"/>
            </p:cNvSpPr>
            <p:nvPr/>
          </p:nvSpPr>
          <p:spPr bwMode="auto">
            <a:xfrm>
              <a:off x="5467350" y="2133600"/>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69" name="Oval 165"/>
            <p:cNvSpPr>
              <a:spLocks noChangeArrowheads="1"/>
            </p:cNvSpPr>
            <p:nvPr/>
          </p:nvSpPr>
          <p:spPr bwMode="auto">
            <a:xfrm>
              <a:off x="5915025" y="3209925"/>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70" name="Oval 166"/>
            <p:cNvSpPr>
              <a:spLocks noChangeArrowheads="1"/>
            </p:cNvSpPr>
            <p:nvPr/>
          </p:nvSpPr>
          <p:spPr bwMode="auto">
            <a:xfrm>
              <a:off x="6362700" y="3209925"/>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71" name="Oval 167"/>
            <p:cNvSpPr>
              <a:spLocks noChangeArrowheads="1"/>
            </p:cNvSpPr>
            <p:nvPr/>
          </p:nvSpPr>
          <p:spPr bwMode="auto">
            <a:xfrm>
              <a:off x="6810375" y="3819525"/>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72" name="Oval 168"/>
            <p:cNvSpPr>
              <a:spLocks noChangeArrowheads="1"/>
            </p:cNvSpPr>
            <p:nvPr/>
          </p:nvSpPr>
          <p:spPr bwMode="auto">
            <a:xfrm>
              <a:off x="7258050" y="3971925"/>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73" name="Oval 169"/>
            <p:cNvSpPr>
              <a:spLocks noChangeArrowheads="1"/>
            </p:cNvSpPr>
            <p:nvPr/>
          </p:nvSpPr>
          <p:spPr bwMode="auto">
            <a:xfrm>
              <a:off x="7705725" y="3971925"/>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474" name="Freeform 170"/>
            <p:cNvSpPr>
              <a:spLocks/>
            </p:cNvSpPr>
            <p:nvPr/>
          </p:nvSpPr>
          <p:spPr bwMode="auto">
            <a:xfrm>
              <a:off x="1457325"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75" name="Freeform 171"/>
            <p:cNvSpPr>
              <a:spLocks/>
            </p:cNvSpPr>
            <p:nvPr/>
          </p:nvSpPr>
          <p:spPr bwMode="auto">
            <a:xfrm>
              <a:off x="1905000"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76" name="Freeform 172"/>
            <p:cNvSpPr>
              <a:spLocks/>
            </p:cNvSpPr>
            <p:nvPr/>
          </p:nvSpPr>
          <p:spPr bwMode="auto">
            <a:xfrm>
              <a:off x="2800350"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77" name="Freeform 173"/>
            <p:cNvSpPr>
              <a:spLocks/>
            </p:cNvSpPr>
            <p:nvPr/>
          </p:nvSpPr>
          <p:spPr bwMode="auto">
            <a:xfrm>
              <a:off x="3248025"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78" name="Freeform 174"/>
            <p:cNvSpPr>
              <a:spLocks/>
            </p:cNvSpPr>
            <p:nvPr/>
          </p:nvSpPr>
          <p:spPr bwMode="auto">
            <a:xfrm>
              <a:off x="3695700"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79" name="Freeform 175"/>
            <p:cNvSpPr>
              <a:spLocks/>
            </p:cNvSpPr>
            <p:nvPr/>
          </p:nvSpPr>
          <p:spPr bwMode="auto">
            <a:xfrm>
              <a:off x="4143375"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80" name="Freeform 176"/>
            <p:cNvSpPr>
              <a:spLocks/>
            </p:cNvSpPr>
            <p:nvPr/>
          </p:nvSpPr>
          <p:spPr bwMode="auto">
            <a:xfrm>
              <a:off x="4591050"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81" name="Freeform 177"/>
            <p:cNvSpPr>
              <a:spLocks/>
            </p:cNvSpPr>
            <p:nvPr/>
          </p:nvSpPr>
          <p:spPr bwMode="auto">
            <a:xfrm>
              <a:off x="5038725"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82" name="Freeform 178"/>
            <p:cNvSpPr>
              <a:spLocks/>
            </p:cNvSpPr>
            <p:nvPr/>
          </p:nvSpPr>
          <p:spPr bwMode="auto">
            <a:xfrm>
              <a:off x="5486400"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83" name="Freeform 179"/>
            <p:cNvSpPr>
              <a:spLocks/>
            </p:cNvSpPr>
            <p:nvPr/>
          </p:nvSpPr>
          <p:spPr bwMode="auto">
            <a:xfrm>
              <a:off x="5934075"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84" name="Freeform 180"/>
            <p:cNvSpPr>
              <a:spLocks/>
            </p:cNvSpPr>
            <p:nvPr/>
          </p:nvSpPr>
          <p:spPr bwMode="auto">
            <a:xfrm>
              <a:off x="6381750"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85" name="Freeform 181"/>
            <p:cNvSpPr>
              <a:spLocks/>
            </p:cNvSpPr>
            <p:nvPr/>
          </p:nvSpPr>
          <p:spPr bwMode="auto">
            <a:xfrm>
              <a:off x="6829425"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86" name="Freeform 182"/>
            <p:cNvSpPr>
              <a:spLocks/>
            </p:cNvSpPr>
            <p:nvPr/>
          </p:nvSpPr>
          <p:spPr bwMode="auto">
            <a:xfrm>
              <a:off x="7277100"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87" name="Freeform 183"/>
            <p:cNvSpPr>
              <a:spLocks/>
            </p:cNvSpPr>
            <p:nvPr/>
          </p:nvSpPr>
          <p:spPr bwMode="auto">
            <a:xfrm>
              <a:off x="7724775" y="41433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488" name="Line 184"/>
            <p:cNvSpPr>
              <a:spLocks noChangeShapeType="1"/>
            </p:cNvSpPr>
            <p:nvPr/>
          </p:nvSpPr>
          <p:spPr bwMode="auto">
            <a:xfrm>
              <a:off x="7972425" y="1876425"/>
              <a:ext cx="1588" cy="382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89" name="Line 185"/>
            <p:cNvSpPr>
              <a:spLocks noChangeShapeType="1"/>
            </p:cNvSpPr>
            <p:nvPr/>
          </p:nvSpPr>
          <p:spPr bwMode="auto">
            <a:xfrm>
              <a:off x="7924800" y="5705475"/>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0" name="Line 186"/>
            <p:cNvSpPr>
              <a:spLocks noChangeShapeType="1"/>
            </p:cNvSpPr>
            <p:nvPr/>
          </p:nvSpPr>
          <p:spPr bwMode="auto">
            <a:xfrm>
              <a:off x="7924800" y="5229225"/>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1" name="Line 187"/>
            <p:cNvSpPr>
              <a:spLocks noChangeShapeType="1"/>
            </p:cNvSpPr>
            <p:nvPr/>
          </p:nvSpPr>
          <p:spPr bwMode="auto">
            <a:xfrm>
              <a:off x="7924800" y="4752975"/>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2" name="Line 188"/>
            <p:cNvSpPr>
              <a:spLocks noChangeShapeType="1"/>
            </p:cNvSpPr>
            <p:nvPr/>
          </p:nvSpPr>
          <p:spPr bwMode="auto">
            <a:xfrm>
              <a:off x="7924800" y="4267200"/>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3" name="Line 189"/>
            <p:cNvSpPr>
              <a:spLocks noChangeShapeType="1"/>
            </p:cNvSpPr>
            <p:nvPr/>
          </p:nvSpPr>
          <p:spPr bwMode="auto">
            <a:xfrm>
              <a:off x="7924800" y="3790950"/>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4" name="Line 190"/>
            <p:cNvSpPr>
              <a:spLocks noChangeShapeType="1"/>
            </p:cNvSpPr>
            <p:nvPr/>
          </p:nvSpPr>
          <p:spPr bwMode="auto">
            <a:xfrm>
              <a:off x="7924800" y="3314700"/>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5" name="Line 191"/>
            <p:cNvSpPr>
              <a:spLocks noChangeShapeType="1"/>
            </p:cNvSpPr>
            <p:nvPr/>
          </p:nvSpPr>
          <p:spPr bwMode="auto">
            <a:xfrm>
              <a:off x="7924800" y="2838450"/>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6" name="Line 192"/>
            <p:cNvSpPr>
              <a:spLocks noChangeShapeType="1"/>
            </p:cNvSpPr>
            <p:nvPr/>
          </p:nvSpPr>
          <p:spPr bwMode="auto">
            <a:xfrm>
              <a:off x="7924800" y="2352675"/>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7" name="Line 193"/>
            <p:cNvSpPr>
              <a:spLocks noChangeShapeType="1"/>
            </p:cNvSpPr>
            <p:nvPr/>
          </p:nvSpPr>
          <p:spPr bwMode="auto">
            <a:xfrm>
              <a:off x="7924800" y="1876425"/>
              <a:ext cx="952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98" name="Freeform 194"/>
            <p:cNvSpPr>
              <a:spLocks/>
            </p:cNvSpPr>
            <p:nvPr/>
          </p:nvSpPr>
          <p:spPr bwMode="auto">
            <a:xfrm>
              <a:off x="1485900" y="5591175"/>
              <a:ext cx="6267450" cy="114300"/>
            </a:xfrm>
            <a:custGeom>
              <a:avLst/>
              <a:gdLst>
                <a:gd name="T0" fmla="*/ 0 w 658"/>
                <a:gd name="T1" fmla="*/ 2147483647 h 12"/>
                <a:gd name="T2" fmla="*/ 2147483647 w 658"/>
                <a:gd name="T3" fmla="*/ 2147483647 h 12"/>
                <a:gd name="T4" fmla="*/ 2147483647 w 658"/>
                <a:gd name="T5" fmla="*/ 2147483647 h 12"/>
                <a:gd name="T6" fmla="*/ 2147483647 w 658"/>
                <a:gd name="T7" fmla="*/ 2147483647 h 12"/>
                <a:gd name="T8" fmla="*/ 2147483647 w 658"/>
                <a:gd name="T9" fmla="*/ 2147483647 h 12"/>
                <a:gd name="T10" fmla="*/ 2147483647 w 658"/>
                <a:gd name="T11" fmla="*/ 0 h 12"/>
                <a:gd name="T12" fmla="*/ 2147483647 w 658"/>
                <a:gd name="T13" fmla="*/ 2147483647 h 12"/>
                <a:gd name="T14" fmla="*/ 2147483647 w 658"/>
                <a:gd name="T15" fmla="*/ 2147483647 h 12"/>
                <a:gd name="T16" fmla="*/ 2147483647 w 658"/>
                <a:gd name="T17" fmla="*/ 2147483647 h 12"/>
                <a:gd name="T18" fmla="*/ 2147483647 w 658"/>
                <a:gd name="T19" fmla="*/ 2147483647 h 12"/>
                <a:gd name="T20" fmla="*/ 2147483647 w 658"/>
                <a:gd name="T21" fmla="*/ 2147483647 h 12"/>
                <a:gd name="T22" fmla="*/ 2147483647 w 658"/>
                <a:gd name="T23" fmla="*/ 2147483647 h 12"/>
                <a:gd name="T24" fmla="*/ 2147483647 w 658"/>
                <a:gd name="T25" fmla="*/ 2147483647 h 12"/>
                <a:gd name="T26" fmla="*/ 2147483647 w 658"/>
                <a:gd name="T27" fmla="*/ 2147483647 h 12"/>
                <a:gd name="T28" fmla="*/ 2147483647 w 658"/>
                <a:gd name="T29" fmla="*/ 2147483647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8"/>
                <a:gd name="T46" fmla="*/ 0 h 12"/>
                <a:gd name="T47" fmla="*/ 658 w 658"/>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8" h="12">
                  <a:moveTo>
                    <a:pt x="0" y="12"/>
                  </a:moveTo>
                  <a:lnTo>
                    <a:pt x="47" y="8"/>
                  </a:lnTo>
                  <a:lnTo>
                    <a:pt x="94" y="7"/>
                  </a:lnTo>
                  <a:lnTo>
                    <a:pt x="141" y="5"/>
                  </a:lnTo>
                  <a:lnTo>
                    <a:pt x="188" y="3"/>
                  </a:lnTo>
                  <a:lnTo>
                    <a:pt x="235" y="0"/>
                  </a:lnTo>
                  <a:lnTo>
                    <a:pt x="282" y="3"/>
                  </a:lnTo>
                  <a:lnTo>
                    <a:pt x="329" y="3"/>
                  </a:lnTo>
                  <a:lnTo>
                    <a:pt x="376" y="4"/>
                  </a:lnTo>
                  <a:lnTo>
                    <a:pt x="423" y="3"/>
                  </a:lnTo>
                  <a:lnTo>
                    <a:pt x="470" y="4"/>
                  </a:lnTo>
                  <a:lnTo>
                    <a:pt x="517" y="5"/>
                  </a:lnTo>
                  <a:lnTo>
                    <a:pt x="564" y="5"/>
                  </a:lnTo>
                  <a:lnTo>
                    <a:pt x="611" y="6"/>
                  </a:lnTo>
                  <a:lnTo>
                    <a:pt x="658" y="7"/>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99" name="Freeform 195"/>
            <p:cNvSpPr>
              <a:spLocks/>
            </p:cNvSpPr>
            <p:nvPr/>
          </p:nvSpPr>
          <p:spPr bwMode="auto">
            <a:xfrm>
              <a:off x="1485900" y="2114550"/>
              <a:ext cx="6267450" cy="2533650"/>
            </a:xfrm>
            <a:custGeom>
              <a:avLst/>
              <a:gdLst>
                <a:gd name="T0" fmla="*/ 0 w 658"/>
                <a:gd name="T1" fmla="*/ 2147483647 h 266"/>
                <a:gd name="T2" fmla="*/ 2147483647 w 658"/>
                <a:gd name="T3" fmla="*/ 2147483647 h 266"/>
                <a:gd name="T4" fmla="*/ 2147483647 w 658"/>
                <a:gd name="T5" fmla="*/ 2147483647 h 266"/>
                <a:gd name="T6" fmla="*/ 2147483647 w 658"/>
                <a:gd name="T7" fmla="*/ 2147483647 h 266"/>
                <a:gd name="T8" fmla="*/ 2147483647 w 658"/>
                <a:gd name="T9" fmla="*/ 2147483647 h 266"/>
                <a:gd name="T10" fmla="*/ 2147483647 w 658"/>
                <a:gd name="T11" fmla="*/ 0 h 266"/>
                <a:gd name="T12" fmla="*/ 2147483647 w 658"/>
                <a:gd name="T13" fmla="*/ 0 h 266"/>
                <a:gd name="T14" fmla="*/ 2147483647 w 658"/>
                <a:gd name="T15" fmla="*/ 0 h 266"/>
                <a:gd name="T16" fmla="*/ 2147483647 w 658"/>
                <a:gd name="T17" fmla="*/ 0 h 266"/>
                <a:gd name="T18" fmla="*/ 2147483647 w 658"/>
                <a:gd name="T19" fmla="*/ 2147483647 h 266"/>
                <a:gd name="T20" fmla="*/ 2147483647 w 658"/>
                <a:gd name="T21" fmla="*/ 0 h 266"/>
                <a:gd name="T22" fmla="*/ 2147483647 w 658"/>
                <a:gd name="T23" fmla="*/ 0 h 266"/>
                <a:gd name="T24" fmla="*/ 2147483647 w 658"/>
                <a:gd name="T25" fmla="*/ 0 h 266"/>
                <a:gd name="T26" fmla="*/ 2147483647 w 658"/>
                <a:gd name="T27" fmla="*/ 0 h 266"/>
                <a:gd name="T28" fmla="*/ 2147483647 w 658"/>
                <a:gd name="T29" fmla="*/ 0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8"/>
                <a:gd name="T46" fmla="*/ 0 h 266"/>
                <a:gd name="T47" fmla="*/ 658 w 658"/>
                <a:gd name="T48" fmla="*/ 266 h 2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8" h="266">
                  <a:moveTo>
                    <a:pt x="0" y="25"/>
                  </a:moveTo>
                  <a:lnTo>
                    <a:pt x="47" y="25"/>
                  </a:lnTo>
                  <a:lnTo>
                    <a:pt x="94" y="30"/>
                  </a:lnTo>
                  <a:lnTo>
                    <a:pt x="141" y="266"/>
                  </a:lnTo>
                  <a:lnTo>
                    <a:pt x="188" y="15"/>
                  </a:lnTo>
                  <a:lnTo>
                    <a:pt x="235" y="0"/>
                  </a:lnTo>
                  <a:lnTo>
                    <a:pt x="282" y="0"/>
                  </a:lnTo>
                  <a:lnTo>
                    <a:pt x="329" y="0"/>
                  </a:lnTo>
                  <a:lnTo>
                    <a:pt x="376" y="0"/>
                  </a:lnTo>
                  <a:lnTo>
                    <a:pt x="423" y="10"/>
                  </a:lnTo>
                  <a:lnTo>
                    <a:pt x="470" y="0"/>
                  </a:lnTo>
                  <a:lnTo>
                    <a:pt x="517" y="0"/>
                  </a:lnTo>
                  <a:lnTo>
                    <a:pt x="564" y="0"/>
                  </a:lnTo>
                  <a:lnTo>
                    <a:pt x="611" y="0"/>
                  </a:lnTo>
                  <a:lnTo>
                    <a:pt x="658"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500" name="Oval 196"/>
            <p:cNvSpPr>
              <a:spLocks noChangeArrowheads="1"/>
            </p:cNvSpPr>
            <p:nvPr/>
          </p:nvSpPr>
          <p:spPr bwMode="auto">
            <a:xfrm>
              <a:off x="1447800" y="5667375"/>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01" name="Oval 197"/>
            <p:cNvSpPr>
              <a:spLocks noChangeArrowheads="1"/>
            </p:cNvSpPr>
            <p:nvPr/>
          </p:nvSpPr>
          <p:spPr bwMode="auto">
            <a:xfrm>
              <a:off x="1895475" y="5629275"/>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02" name="Oval 198"/>
            <p:cNvSpPr>
              <a:spLocks noChangeArrowheads="1"/>
            </p:cNvSpPr>
            <p:nvPr/>
          </p:nvSpPr>
          <p:spPr bwMode="auto">
            <a:xfrm>
              <a:off x="2343150" y="561975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03" name="Oval 199"/>
            <p:cNvSpPr>
              <a:spLocks noChangeArrowheads="1"/>
            </p:cNvSpPr>
            <p:nvPr/>
          </p:nvSpPr>
          <p:spPr bwMode="auto">
            <a:xfrm>
              <a:off x="2790825" y="560070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04" name="Oval 200"/>
            <p:cNvSpPr>
              <a:spLocks noChangeArrowheads="1"/>
            </p:cNvSpPr>
            <p:nvPr/>
          </p:nvSpPr>
          <p:spPr bwMode="auto">
            <a:xfrm>
              <a:off x="3238500" y="558165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05" name="Oval 201"/>
            <p:cNvSpPr>
              <a:spLocks noChangeArrowheads="1"/>
            </p:cNvSpPr>
            <p:nvPr/>
          </p:nvSpPr>
          <p:spPr bwMode="auto">
            <a:xfrm>
              <a:off x="3686175" y="5553075"/>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06" name="Oval 202"/>
            <p:cNvSpPr>
              <a:spLocks noChangeArrowheads="1"/>
            </p:cNvSpPr>
            <p:nvPr/>
          </p:nvSpPr>
          <p:spPr bwMode="auto">
            <a:xfrm>
              <a:off x="4133850" y="558165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07" name="Oval 203"/>
            <p:cNvSpPr>
              <a:spLocks noChangeArrowheads="1"/>
            </p:cNvSpPr>
            <p:nvPr/>
          </p:nvSpPr>
          <p:spPr bwMode="auto">
            <a:xfrm>
              <a:off x="4581525" y="558165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08" name="Oval 204"/>
            <p:cNvSpPr>
              <a:spLocks noChangeArrowheads="1"/>
            </p:cNvSpPr>
            <p:nvPr/>
          </p:nvSpPr>
          <p:spPr bwMode="auto">
            <a:xfrm>
              <a:off x="5029200" y="5591175"/>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09" name="Oval 205"/>
            <p:cNvSpPr>
              <a:spLocks noChangeArrowheads="1"/>
            </p:cNvSpPr>
            <p:nvPr/>
          </p:nvSpPr>
          <p:spPr bwMode="auto">
            <a:xfrm>
              <a:off x="5476875" y="558165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10" name="Oval 206"/>
            <p:cNvSpPr>
              <a:spLocks noChangeArrowheads="1"/>
            </p:cNvSpPr>
            <p:nvPr/>
          </p:nvSpPr>
          <p:spPr bwMode="auto">
            <a:xfrm>
              <a:off x="5924550" y="5591175"/>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11" name="Oval 207"/>
            <p:cNvSpPr>
              <a:spLocks noChangeArrowheads="1"/>
            </p:cNvSpPr>
            <p:nvPr/>
          </p:nvSpPr>
          <p:spPr bwMode="auto">
            <a:xfrm>
              <a:off x="6372225" y="560070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12" name="Oval 208"/>
            <p:cNvSpPr>
              <a:spLocks noChangeArrowheads="1"/>
            </p:cNvSpPr>
            <p:nvPr/>
          </p:nvSpPr>
          <p:spPr bwMode="auto">
            <a:xfrm>
              <a:off x="6819900" y="560070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13" name="Oval 209"/>
            <p:cNvSpPr>
              <a:spLocks noChangeArrowheads="1"/>
            </p:cNvSpPr>
            <p:nvPr/>
          </p:nvSpPr>
          <p:spPr bwMode="auto">
            <a:xfrm>
              <a:off x="7267575" y="5610225"/>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14" name="Oval 210"/>
            <p:cNvSpPr>
              <a:spLocks noChangeArrowheads="1"/>
            </p:cNvSpPr>
            <p:nvPr/>
          </p:nvSpPr>
          <p:spPr bwMode="auto">
            <a:xfrm>
              <a:off x="7715250" y="561975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515" name="Freeform 211"/>
            <p:cNvSpPr>
              <a:spLocks/>
            </p:cNvSpPr>
            <p:nvPr/>
          </p:nvSpPr>
          <p:spPr bwMode="auto">
            <a:xfrm>
              <a:off x="1457325" y="2324100"/>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16" name="Freeform 212"/>
            <p:cNvSpPr>
              <a:spLocks/>
            </p:cNvSpPr>
            <p:nvPr/>
          </p:nvSpPr>
          <p:spPr bwMode="auto">
            <a:xfrm>
              <a:off x="1905000" y="2324100"/>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17" name="Freeform 213"/>
            <p:cNvSpPr>
              <a:spLocks/>
            </p:cNvSpPr>
            <p:nvPr/>
          </p:nvSpPr>
          <p:spPr bwMode="auto">
            <a:xfrm>
              <a:off x="2352675" y="237172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18" name="Freeform 214"/>
            <p:cNvSpPr>
              <a:spLocks/>
            </p:cNvSpPr>
            <p:nvPr/>
          </p:nvSpPr>
          <p:spPr bwMode="auto">
            <a:xfrm>
              <a:off x="2800350" y="461962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19" name="Freeform 215"/>
            <p:cNvSpPr>
              <a:spLocks/>
            </p:cNvSpPr>
            <p:nvPr/>
          </p:nvSpPr>
          <p:spPr bwMode="auto">
            <a:xfrm>
              <a:off x="3248025" y="2228850"/>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0" name="Freeform 216"/>
            <p:cNvSpPr>
              <a:spLocks/>
            </p:cNvSpPr>
            <p:nvPr/>
          </p:nvSpPr>
          <p:spPr bwMode="auto">
            <a:xfrm>
              <a:off x="3695700" y="20859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1" name="Freeform 217"/>
            <p:cNvSpPr>
              <a:spLocks/>
            </p:cNvSpPr>
            <p:nvPr/>
          </p:nvSpPr>
          <p:spPr bwMode="auto">
            <a:xfrm>
              <a:off x="4143375" y="20859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2" name="Freeform 218"/>
            <p:cNvSpPr>
              <a:spLocks/>
            </p:cNvSpPr>
            <p:nvPr/>
          </p:nvSpPr>
          <p:spPr bwMode="auto">
            <a:xfrm>
              <a:off x="4591050" y="20859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3" name="Freeform 219"/>
            <p:cNvSpPr>
              <a:spLocks/>
            </p:cNvSpPr>
            <p:nvPr/>
          </p:nvSpPr>
          <p:spPr bwMode="auto">
            <a:xfrm>
              <a:off x="5038725" y="20859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4" name="Freeform 220"/>
            <p:cNvSpPr>
              <a:spLocks/>
            </p:cNvSpPr>
            <p:nvPr/>
          </p:nvSpPr>
          <p:spPr bwMode="auto">
            <a:xfrm>
              <a:off x="5486400" y="218122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5" name="Freeform 221"/>
            <p:cNvSpPr>
              <a:spLocks/>
            </p:cNvSpPr>
            <p:nvPr/>
          </p:nvSpPr>
          <p:spPr bwMode="auto">
            <a:xfrm>
              <a:off x="5934075" y="20859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6" name="Freeform 222"/>
            <p:cNvSpPr>
              <a:spLocks/>
            </p:cNvSpPr>
            <p:nvPr/>
          </p:nvSpPr>
          <p:spPr bwMode="auto">
            <a:xfrm>
              <a:off x="6381750" y="20859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7" name="Freeform 223"/>
            <p:cNvSpPr>
              <a:spLocks/>
            </p:cNvSpPr>
            <p:nvPr/>
          </p:nvSpPr>
          <p:spPr bwMode="auto">
            <a:xfrm>
              <a:off x="6829425" y="20859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8" name="Freeform 224"/>
            <p:cNvSpPr>
              <a:spLocks/>
            </p:cNvSpPr>
            <p:nvPr/>
          </p:nvSpPr>
          <p:spPr bwMode="auto">
            <a:xfrm>
              <a:off x="7277100" y="20859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29" name="Freeform 225"/>
            <p:cNvSpPr>
              <a:spLocks/>
            </p:cNvSpPr>
            <p:nvPr/>
          </p:nvSpPr>
          <p:spPr bwMode="auto">
            <a:xfrm>
              <a:off x="7724775" y="2085975"/>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530" name="Rectangle 226"/>
            <p:cNvSpPr>
              <a:spLocks noChangeArrowheads="1"/>
            </p:cNvSpPr>
            <p:nvPr/>
          </p:nvSpPr>
          <p:spPr bwMode="auto">
            <a:xfrm>
              <a:off x="1171575" y="53149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0.2</a:t>
              </a:r>
              <a:endParaRPr lang="en-US" sz="1200"/>
            </a:p>
          </p:txBody>
        </p:sp>
        <p:sp>
          <p:nvSpPr>
            <p:cNvPr id="103531" name="Rectangle 227"/>
            <p:cNvSpPr>
              <a:spLocks noChangeArrowheads="1"/>
            </p:cNvSpPr>
            <p:nvPr/>
          </p:nvSpPr>
          <p:spPr bwMode="auto">
            <a:xfrm>
              <a:off x="1619250" y="47053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0.6</a:t>
              </a:r>
              <a:endParaRPr lang="en-US" sz="1200"/>
            </a:p>
          </p:txBody>
        </p:sp>
        <p:sp>
          <p:nvSpPr>
            <p:cNvPr id="103532" name="Rectangle 228"/>
            <p:cNvSpPr>
              <a:spLocks noChangeArrowheads="1"/>
            </p:cNvSpPr>
            <p:nvPr/>
          </p:nvSpPr>
          <p:spPr bwMode="auto">
            <a:xfrm>
              <a:off x="2514600" y="37814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1.2</a:t>
              </a:r>
              <a:endParaRPr lang="en-US" sz="1200"/>
            </a:p>
          </p:txBody>
        </p:sp>
        <p:sp>
          <p:nvSpPr>
            <p:cNvPr id="103533" name="Rectangle 229"/>
            <p:cNvSpPr>
              <a:spLocks noChangeArrowheads="1"/>
            </p:cNvSpPr>
            <p:nvPr/>
          </p:nvSpPr>
          <p:spPr bwMode="auto">
            <a:xfrm>
              <a:off x="2962275" y="270510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a:t>
              </a:r>
              <a:endParaRPr lang="en-US" sz="1200"/>
            </a:p>
          </p:txBody>
        </p:sp>
        <p:sp>
          <p:nvSpPr>
            <p:cNvPr id="103534" name="Rectangle 230"/>
            <p:cNvSpPr>
              <a:spLocks noChangeArrowheads="1"/>
            </p:cNvSpPr>
            <p:nvPr/>
          </p:nvSpPr>
          <p:spPr bwMode="auto">
            <a:xfrm>
              <a:off x="3409950" y="270510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a:t>
              </a:r>
              <a:endParaRPr lang="en-US" sz="1200"/>
            </a:p>
          </p:txBody>
        </p:sp>
        <p:sp>
          <p:nvSpPr>
            <p:cNvPr id="103535" name="Rectangle 231"/>
            <p:cNvSpPr>
              <a:spLocks noChangeArrowheads="1"/>
            </p:cNvSpPr>
            <p:nvPr/>
          </p:nvSpPr>
          <p:spPr bwMode="auto">
            <a:xfrm>
              <a:off x="3857625" y="30194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1.7</a:t>
              </a:r>
              <a:endParaRPr lang="en-US" sz="1200"/>
            </a:p>
          </p:txBody>
        </p:sp>
        <p:sp>
          <p:nvSpPr>
            <p:cNvPr id="103536" name="Rectangle 232"/>
            <p:cNvSpPr>
              <a:spLocks noChangeArrowheads="1"/>
            </p:cNvSpPr>
            <p:nvPr/>
          </p:nvSpPr>
          <p:spPr bwMode="auto">
            <a:xfrm>
              <a:off x="4305300" y="36290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1.3</a:t>
              </a:r>
              <a:endParaRPr lang="en-US" sz="1200"/>
            </a:p>
          </p:txBody>
        </p:sp>
        <p:sp>
          <p:nvSpPr>
            <p:cNvPr id="103537" name="Rectangle 233"/>
            <p:cNvSpPr>
              <a:spLocks noChangeArrowheads="1"/>
            </p:cNvSpPr>
            <p:nvPr/>
          </p:nvSpPr>
          <p:spPr bwMode="auto">
            <a:xfrm>
              <a:off x="4752975" y="240030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2.1</a:t>
              </a:r>
              <a:endParaRPr lang="en-US" sz="1200"/>
            </a:p>
          </p:txBody>
        </p:sp>
        <p:sp>
          <p:nvSpPr>
            <p:cNvPr id="103538" name="Rectangle 234"/>
            <p:cNvSpPr>
              <a:spLocks noChangeArrowheads="1"/>
            </p:cNvSpPr>
            <p:nvPr/>
          </p:nvSpPr>
          <p:spPr bwMode="auto">
            <a:xfrm>
              <a:off x="5200650" y="209550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2.3</a:t>
              </a:r>
              <a:endParaRPr lang="en-US" sz="1200"/>
            </a:p>
          </p:txBody>
        </p:sp>
        <p:sp>
          <p:nvSpPr>
            <p:cNvPr id="103539" name="Rectangle 235"/>
            <p:cNvSpPr>
              <a:spLocks noChangeArrowheads="1"/>
            </p:cNvSpPr>
            <p:nvPr/>
          </p:nvSpPr>
          <p:spPr bwMode="auto">
            <a:xfrm>
              <a:off x="5648325" y="31718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1.6</a:t>
              </a:r>
              <a:endParaRPr lang="en-US" sz="1200"/>
            </a:p>
          </p:txBody>
        </p:sp>
        <p:sp>
          <p:nvSpPr>
            <p:cNvPr id="103540" name="Rectangle 236"/>
            <p:cNvSpPr>
              <a:spLocks noChangeArrowheads="1"/>
            </p:cNvSpPr>
            <p:nvPr/>
          </p:nvSpPr>
          <p:spPr bwMode="auto">
            <a:xfrm>
              <a:off x="6096000" y="31718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1.6</a:t>
              </a:r>
              <a:endParaRPr lang="en-US" sz="1200"/>
            </a:p>
          </p:txBody>
        </p:sp>
        <p:sp>
          <p:nvSpPr>
            <p:cNvPr id="103541" name="Rectangle 237"/>
            <p:cNvSpPr>
              <a:spLocks noChangeArrowheads="1"/>
            </p:cNvSpPr>
            <p:nvPr/>
          </p:nvSpPr>
          <p:spPr bwMode="auto">
            <a:xfrm>
              <a:off x="6543675" y="37814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1.2</a:t>
              </a:r>
              <a:endParaRPr lang="en-US" sz="1200"/>
            </a:p>
          </p:txBody>
        </p:sp>
        <p:sp>
          <p:nvSpPr>
            <p:cNvPr id="103542" name="Rectangle 238"/>
            <p:cNvSpPr>
              <a:spLocks noChangeArrowheads="1"/>
            </p:cNvSpPr>
            <p:nvPr/>
          </p:nvSpPr>
          <p:spPr bwMode="auto">
            <a:xfrm>
              <a:off x="6991350" y="39338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1.1</a:t>
              </a:r>
              <a:endParaRPr lang="en-US" sz="1200"/>
            </a:p>
          </p:txBody>
        </p:sp>
        <p:sp>
          <p:nvSpPr>
            <p:cNvPr id="103543" name="Rectangle 239"/>
            <p:cNvSpPr>
              <a:spLocks noChangeArrowheads="1"/>
            </p:cNvSpPr>
            <p:nvPr/>
          </p:nvSpPr>
          <p:spPr bwMode="auto">
            <a:xfrm>
              <a:off x="7439025" y="39338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1.1</a:t>
              </a:r>
              <a:endParaRPr lang="en-US" sz="1200"/>
            </a:p>
          </p:txBody>
        </p:sp>
        <p:sp>
          <p:nvSpPr>
            <p:cNvPr id="103544" name="Rectangle 240"/>
            <p:cNvSpPr>
              <a:spLocks noChangeArrowheads="1"/>
            </p:cNvSpPr>
            <p:nvPr/>
          </p:nvSpPr>
          <p:spPr bwMode="auto">
            <a:xfrm>
              <a:off x="1581150"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45" name="Rectangle 241"/>
            <p:cNvSpPr>
              <a:spLocks noChangeArrowheads="1"/>
            </p:cNvSpPr>
            <p:nvPr/>
          </p:nvSpPr>
          <p:spPr bwMode="auto">
            <a:xfrm>
              <a:off x="2028825"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46" name="Rectangle 242"/>
            <p:cNvSpPr>
              <a:spLocks noChangeArrowheads="1"/>
            </p:cNvSpPr>
            <p:nvPr/>
          </p:nvSpPr>
          <p:spPr bwMode="auto">
            <a:xfrm>
              <a:off x="2924175"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47" name="Rectangle 243"/>
            <p:cNvSpPr>
              <a:spLocks noChangeArrowheads="1"/>
            </p:cNvSpPr>
            <p:nvPr/>
          </p:nvSpPr>
          <p:spPr bwMode="auto">
            <a:xfrm>
              <a:off x="3371850"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48" name="Rectangle 244"/>
            <p:cNvSpPr>
              <a:spLocks noChangeArrowheads="1"/>
            </p:cNvSpPr>
            <p:nvPr/>
          </p:nvSpPr>
          <p:spPr bwMode="auto">
            <a:xfrm>
              <a:off x="3819525"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49" name="Rectangle 245"/>
            <p:cNvSpPr>
              <a:spLocks noChangeArrowheads="1"/>
            </p:cNvSpPr>
            <p:nvPr/>
          </p:nvSpPr>
          <p:spPr bwMode="auto">
            <a:xfrm>
              <a:off x="4267200"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50" name="Rectangle 246"/>
            <p:cNvSpPr>
              <a:spLocks noChangeArrowheads="1"/>
            </p:cNvSpPr>
            <p:nvPr/>
          </p:nvSpPr>
          <p:spPr bwMode="auto">
            <a:xfrm>
              <a:off x="4714875"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51" name="Rectangle 247"/>
            <p:cNvSpPr>
              <a:spLocks noChangeArrowheads="1"/>
            </p:cNvSpPr>
            <p:nvPr/>
          </p:nvSpPr>
          <p:spPr bwMode="auto">
            <a:xfrm>
              <a:off x="5162550"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52" name="Rectangle 248"/>
            <p:cNvSpPr>
              <a:spLocks noChangeArrowheads="1"/>
            </p:cNvSpPr>
            <p:nvPr/>
          </p:nvSpPr>
          <p:spPr bwMode="auto">
            <a:xfrm>
              <a:off x="5610225"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53" name="Rectangle 249"/>
            <p:cNvSpPr>
              <a:spLocks noChangeArrowheads="1"/>
            </p:cNvSpPr>
            <p:nvPr/>
          </p:nvSpPr>
          <p:spPr bwMode="auto">
            <a:xfrm>
              <a:off x="6057900"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54" name="Rectangle 250"/>
            <p:cNvSpPr>
              <a:spLocks noChangeArrowheads="1"/>
            </p:cNvSpPr>
            <p:nvPr/>
          </p:nvSpPr>
          <p:spPr bwMode="auto">
            <a:xfrm>
              <a:off x="6505575"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55" name="Rectangle 251"/>
            <p:cNvSpPr>
              <a:spLocks noChangeArrowheads="1"/>
            </p:cNvSpPr>
            <p:nvPr/>
          </p:nvSpPr>
          <p:spPr bwMode="auto">
            <a:xfrm>
              <a:off x="6953250"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56" name="Rectangle 252"/>
            <p:cNvSpPr>
              <a:spLocks noChangeArrowheads="1"/>
            </p:cNvSpPr>
            <p:nvPr/>
          </p:nvSpPr>
          <p:spPr bwMode="auto">
            <a:xfrm>
              <a:off x="7400925"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57" name="Rectangle 253"/>
            <p:cNvSpPr>
              <a:spLocks noChangeArrowheads="1"/>
            </p:cNvSpPr>
            <p:nvPr/>
          </p:nvSpPr>
          <p:spPr bwMode="auto">
            <a:xfrm>
              <a:off x="7848600"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58" name="Rectangle 254"/>
            <p:cNvSpPr>
              <a:spLocks noChangeArrowheads="1"/>
            </p:cNvSpPr>
            <p:nvPr/>
          </p:nvSpPr>
          <p:spPr bwMode="auto">
            <a:xfrm>
              <a:off x="1447800" y="541020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a:t>
              </a:r>
              <a:endParaRPr lang="en-US" sz="1200"/>
            </a:p>
          </p:txBody>
        </p:sp>
        <p:sp>
          <p:nvSpPr>
            <p:cNvPr id="103559" name="Rectangle 255"/>
            <p:cNvSpPr>
              <a:spLocks noChangeArrowheads="1"/>
            </p:cNvSpPr>
            <p:nvPr/>
          </p:nvSpPr>
          <p:spPr bwMode="auto">
            <a:xfrm>
              <a:off x="1828800" y="537210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0.7</a:t>
              </a:r>
              <a:endParaRPr lang="en-US" sz="1200"/>
            </a:p>
          </p:txBody>
        </p:sp>
        <p:sp>
          <p:nvSpPr>
            <p:cNvPr id="103560" name="Rectangle 256"/>
            <p:cNvSpPr>
              <a:spLocks noChangeArrowheads="1"/>
            </p:cNvSpPr>
            <p:nvPr/>
          </p:nvSpPr>
          <p:spPr bwMode="auto">
            <a:xfrm>
              <a:off x="2343150" y="53625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61" name="Rectangle 257"/>
            <p:cNvSpPr>
              <a:spLocks noChangeArrowheads="1"/>
            </p:cNvSpPr>
            <p:nvPr/>
          </p:nvSpPr>
          <p:spPr bwMode="auto">
            <a:xfrm>
              <a:off x="2724150" y="53435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1.4</a:t>
              </a:r>
              <a:endParaRPr lang="en-US" sz="1200"/>
            </a:p>
          </p:txBody>
        </p:sp>
        <p:sp>
          <p:nvSpPr>
            <p:cNvPr id="103562" name="Rectangle 258"/>
            <p:cNvSpPr>
              <a:spLocks noChangeArrowheads="1"/>
            </p:cNvSpPr>
            <p:nvPr/>
          </p:nvSpPr>
          <p:spPr bwMode="auto">
            <a:xfrm>
              <a:off x="3171825" y="532447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1.8</a:t>
              </a:r>
              <a:endParaRPr lang="en-US" sz="1200"/>
            </a:p>
          </p:txBody>
        </p:sp>
        <p:sp>
          <p:nvSpPr>
            <p:cNvPr id="103563" name="Rectangle 259"/>
            <p:cNvSpPr>
              <a:spLocks noChangeArrowheads="1"/>
            </p:cNvSpPr>
            <p:nvPr/>
          </p:nvSpPr>
          <p:spPr bwMode="auto">
            <a:xfrm>
              <a:off x="3619500" y="529590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2.3</a:t>
              </a:r>
              <a:endParaRPr lang="en-US" sz="1200"/>
            </a:p>
          </p:txBody>
        </p:sp>
        <p:sp>
          <p:nvSpPr>
            <p:cNvPr id="103564" name="Rectangle 260"/>
            <p:cNvSpPr>
              <a:spLocks noChangeArrowheads="1"/>
            </p:cNvSpPr>
            <p:nvPr/>
          </p:nvSpPr>
          <p:spPr bwMode="auto">
            <a:xfrm>
              <a:off x="4067175" y="532447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1.8</a:t>
              </a:r>
              <a:endParaRPr lang="en-US" sz="1200"/>
            </a:p>
          </p:txBody>
        </p:sp>
        <p:sp>
          <p:nvSpPr>
            <p:cNvPr id="103565" name="Rectangle 261"/>
            <p:cNvSpPr>
              <a:spLocks noChangeArrowheads="1"/>
            </p:cNvSpPr>
            <p:nvPr/>
          </p:nvSpPr>
          <p:spPr bwMode="auto">
            <a:xfrm>
              <a:off x="4514850" y="532447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1.7</a:t>
              </a:r>
              <a:endParaRPr lang="en-US" sz="1200"/>
            </a:p>
          </p:txBody>
        </p:sp>
        <p:sp>
          <p:nvSpPr>
            <p:cNvPr id="103566" name="Rectangle 262"/>
            <p:cNvSpPr>
              <a:spLocks noChangeArrowheads="1"/>
            </p:cNvSpPr>
            <p:nvPr/>
          </p:nvSpPr>
          <p:spPr bwMode="auto">
            <a:xfrm>
              <a:off x="4962525" y="533400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1.5</a:t>
              </a:r>
              <a:endParaRPr lang="en-US" sz="1200"/>
            </a:p>
          </p:txBody>
        </p:sp>
        <p:sp>
          <p:nvSpPr>
            <p:cNvPr id="103567" name="Rectangle 263"/>
            <p:cNvSpPr>
              <a:spLocks noChangeArrowheads="1"/>
            </p:cNvSpPr>
            <p:nvPr/>
          </p:nvSpPr>
          <p:spPr bwMode="auto">
            <a:xfrm>
              <a:off x="5410200" y="532447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1.8</a:t>
              </a:r>
              <a:endParaRPr lang="en-US" sz="1200"/>
            </a:p>
          </p:txBody>
        </p:sp>
        <p:sp>
          <p:nvSpPr>
            <p:cNvPr id="103568" name="Rectangle 264"/>
            <p:cNvSpPr>
              <a:spLocks noChangeArrowheads="1"/>
            </p:cNvSpPr>
            <p:nvPr/>
          </p:nvSpPr>
          <p:spPr bwMode="auto">
            <a:xfrm>
              <a:off x="5857875" y="533400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1.5</a:t>
              </a:r>
              <a:endParaRPr lang="en-US" sz="1200"/>
            </a:p>
          </p:txBody>
        </p:sp>
        <p:sp>
          <p:nvSpPr>
            <p:cNvPr id="103569" name="Rectangle 265"/>
            <p:cNvSpPr>
              <a:spLocks noChangeArrowheads="1"/>
            </p:cNvSpPr>
            <p:nvPr/>
          </p:nvSpPr>
          <p:spPr bwMode="auto">
            <a:xfrm>
              <a:off x="6305550" y="53435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1.4</a:t>
              </a:r>
              <a:endParaRPr lang="en-US" sz="1200"/>
            </a:p>
          </p:txBody>
        </p:sp>
        <p:sp>
          <p:nvSpPr>
            <p:cNvPr id="103570" name="Rectangle 266"/>
            <p:cNvSpPr>
              <a:spLocks noChangeArrowheads="1"/>
            </p:cNvSpPr>
            <p:nvPr/>
          </p:nvSpPr>
          <p:spPr bwMode="auto">
            <a:xfrm>
              <a:off x="6753225" y="53435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1.4</a:t>
              </a:r>
              <a:endParaRPr lang="en-US" sz="1200"/>
            </a:p>
          </p:txBody>
        </p:sp>
        <p:sp>
          <p:nvSpPr>
            <p:cNvPr id="103571" name="Rectangle 267"/>
            <p:cNvSpPr>
              <a:spLocks noChangeArrowheads="1"/>
            </p:cNvSpPr>
            <p:nvPr/>
          </p:nvSpPr>
          <p:spPr bwMode="auto">
            <a:xfrm>
              <a:off x="7200900" y="53530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1.2</a:t>
              </a:r>
              <a:endParaRPr lang="en-US" sz="1200"/>
            </a:p>
          </p:txBody>
        </p:sp>
        <p:sp>
          <p:nvSpPr>
            <p:cNvPr id="103572" name="Rectangle 268"/>
            <p:cNvSpPr>
              <a:spLocks noChangeArrowheads="1"/>
            </p:cNvSpPr>
            <p:nvPr/>
          </p:nvSpPr>
          <p:spPr bwMode="auto">
            <a:xfrm>
              <a:off x="7715250" y="53625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73" name="Rectangle 269"/>
            <p:cNvSpPr>
              <a:spLocks noChangeArrowheads="1"/>
            </p:cNvSpPr>
            <p:nvPr/>
          </p:nvSpPr>
          <p:spPr bwMode="auto">
            <a:xfrm>
              <a:off x="1400175" y="20574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70</a:t>
              </a:r>
              <a:endParaRPr lang="en-US" sz="1200"/>
            </a:p>
          </p:txBody>
        </p:sp>
        <p:sp>
          <p:nvSpPr>
            <p:cNvPr id="103574" name="Rectangle 270"/>
            <p:cNvSpPr>
              <a:spLocks noChangeArrowheads="1"/>
            </p:cNvSpPr>
            <p:nvPr/>
          </p:nvSpPr>
          <p:spPr bwMode="auto">
            <a:xfrm>
              <a:off x="1847850" y="20574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70</a:t>
              </a:r>
              <a:endParaRPr lang="en-US" sz="1200"/>
            </a:p>
          </p:txBody>
        </p:sp>
        <p:sp>
          <p:nvSpPr>
            <p:cNvPr id="103575" name="Rectangle 271"/>
            <p:cNvSpPr>
              <a:spLocks noChangeArrowheads="1"/>
            </p:cNvSpPr>
            <p:nvPr/>
          </p:nvSpPr>
          <p:spPr bwMode="auto">
            <a:xfrm>
              <a:off x="2295525" y="21050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69</a:t>
              </a:r>
              <a:endParaRPr lang="en-US" sz="1200"/>
            </a:p>
          </p:txBody>
        </p:sp>
        <p:sp>
          <p:nvSpPr>
            <p:cNvPr id="103576" name="Rectangle 272"/>
            <p:cNvSpPr>
              <a:spLocks noChangeArrowheads="1"/>
            </p:cNvSpPr>
            <p:nvPr/>
          </p:nvSpPr>
          <p:spPr bwMode="auto">
            <a:xfrm>
              <a:off x="2743200" y="43529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22</a:t>
              </a:r>
              <a:endParaRPr lang="en-US" sz="1200"/>
            </a:p>
          </p:txBody>
        </p:sp>
        <p:sp>
          <p:nvSpPr>
            <p:cNvPr id="103577" name="Rectangle 273"/>
            <p:cNvSpPr>
              <a:spLocks noChangeArrowheads="1"/>
            </p:cNvSpPr>
            <p:nvPr/>
          </p:nvSpPr>
          <p:spPr bwMode="auto">
            <a:xfrm>
              <a:off x="3190875" y="196215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72</a:t>
              </a:r>
              <a:endParaRPr lang="en-US" sz="1200"/>
            </a:p>
          </p:txBody>
        </p:sp>
        <p:sp>
          <p:nvSpPr>
            <p:cNvPr id="103578" name="Rectangle 274"/>
            <p:cNvSpPr>
              <a:spLocks noChangeArrowheads="1"/>
            </p:cNvSpPr>
            <p:nvPr/>
          </p:nvSpPr>
          <p:spPr bwMode="auto">
            <a:xfrm>
              <a:off x="3638550" y="18192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a:t>
              </a:r>
              <a:endParaRPr lang="en-US" sz="1200"/>
            </a:p>
          </p:txBody>
        </p:sp>
        <p:sp>
          <p:nvSpPr>
            <p:cNvPr id="103579" name="Rectangle 275"/>
            <p:cNvSpPr>
              <a:spLocks noChangeArrowheads="1"/>
            </p:cNvSpPr>
            <p:nvPr/>
          </p:nvSpPr>
          <p:spPr bwMode="auto">
            <a:xfrm>
              <a:off x="4086225" y="18192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a:t>
              </a:r>
              <a:endParaRPr lang="en-US" sz="1200"/>
            </a:p>
          </p:txBody>
        </p:sp>
        <p:sp>
          <p:nvSpPr>
            <p:cNvPr id="103580" name="Rectangle 276"/>
            <p:cNvSpPr>
              <a:spLocks noChangeArrowheads="1"/>
            </p:cNvSpPr>
            <p:nvPr/>
          </p:nvSpPr>
          <p:spPr bwMode="auto">
            <a:xfrm>
              <a:off x="4533900" y="18192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a:t>
              </a:r>
              <a:endParaRPr lang="en-US" sz="1200"/>
            </a:p>
          </p:txBody>
        </p:sp>
        <p:sp>
          <p:nvSpPr>
            <p:cNvPr id="103581" name="Rectangle 277"/>
            <p:cNvSpPr>
              <a:spLocks noChangeArrowheads="1"/>
            </p:cNvSpPr>
            <p:nvPr/>
          </p:nvSpPr>
          <p:spPr bwMode="auto">
            <a:xfrm>
              <a:off x="4981575" y="18192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a:t>
              </a:r>
              <a:endParaRPr lang="en-US" sz="1200"/>
            </a:p>
          </p:txBody>
        </p:sp>
        <p:sp>
          <p:nvSpPr>
            <p:cNvPr id="103582" name="Rectangle 278"/>
            <p:cNvSpPr>
              <a:spLocks noChangeArrowheads="1"/>
            </p:cNvSpPr>
            <p:nvPr/>
          </p:nvSpPr>
          <p:spPr bwMode="auto">
            <a:xfrm>
              <a:off x="5429250" y="19145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73</a:t>
              </a:r>
              <a:endParaRPr lang="en-US" sz="1200"/>
            </a:p>
          </p:txBody>
        </p:sp>
        <p:sp>
          <p:nvSpPr>
            <p:cNvPr id="103583" name="Rectangle 279"/>
            <p:cNvSpPr>
              <a:spLocks noChangeArrowheads="1"/>
            </p:cNvSpPr>
            <p:nvPr/>
          </p:nvSpPr>
          <p:spPr bwMode="auto">
            <a:xfrm>
              <a:off x="5876925" y="18192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a:t>
              </a:r>
              <a:endParaRPr lang="en-US" sz="1200"/>
            </a:p>
          </p:txBody>
        </p:sp>
        <p:sp>
          <p:nvSpPr>
            <p:cNvPr id="103584" name="Rectangle 280"/>
            <p:cNvSpPr>
              <a:spLocks noChangeArrowheads="1"/>
            </p:cNvSpPr>
            <p:nvPr/>
          </p:nvSpPr>
          <p:spPr bwMode="auto">
            <a:xfrm>
              <a:off x="6324600" y="18192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a:t>
              </a:r>
              <a:endParaRPr lang="en-US" sz="1200"/>
            </a:p>
          </p:txBody>
        </p:sp>
        <p:sp>
          <p:nvSpPr>
            <p:cNvPr id="103585" name="Rectangle 281"/>
            <p:cNvSpPr>
              <a:spLocks noChangeArrowheads="1"/>
            </p:cNvSpPr>
            <p:nvPr/>
          </p:nvSpPr>
          <p:spPr bwMode="auto">
            <a:xfrm>
              <a:off x="6772275" y="18192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a:t>
              </a:r>
              <a:endParaRPr lang="en-US" sz="1200"/>
            </a:p>
          </p:txBody>
        </p:sp>
        <p:sp>
          <p:nvSpPr>
            <p:cNvPr id="103586" name="Rectangle 282"/>
            <p:cNvSpPr>
              <a:spLocks noChangeArrowheads="1"/>
            </p:cNvSpPr>
            <p:nvPr/>
          </p:nvSpPr>
          <p:spPr bwMode="auto">
            <a:xfrm>
              <a:off x="7219950" y="18192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a:t>
              </a:r>
              <a:endParaRPr lang="en-US" sz="1200"/>
            </a:p>
          </p:txBody>
        </p:sp>
        <p:sp>
          <p:nvSpPr>
            <p:cNvPr id="103587" name="Rectangle 283"/>
            <p:cNvSpPr>
              <a:spLocks noChangeArrowheads="1"/>
            </p:cNvSpPr>
            <p:nvPr/>
          </p:nvSpPr>
          <p:spPr bwMode="auto">
            <a:xfrm>
              <a:off x="7667625" y="18192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a:t>
              </a:r>
              <a:endParaRPr lang="en-US" sz="1200"/>
            </a:p>
          </p:txBody>
        </p:sp>
        <p:sp>
          <p:nvSpPr>
            <p:cNvPr id="103588" name="Rectangle 284"/>
            <p:cNvSpPr>
              <a:spLocks noChangeArrowheads="1"/>
            </p:cNvSpPr>
            <p:nvPr/>
          </p:nvSpPr>
          <p:spPr bwMode="auto">
            <a:xfrm>
              <a:off x="1057275" y="56197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a:t>
              </a:r>
              <a:endParaRPr lang="en-US" sz="1200"/>
            </a:p>
          </p:txBody>
        </p:sp>
        <p:sp>
          <p:nvSpPr>
            <p:cNvPr id="103589" name="Rectangle 285"/>
            <p:cNvSpPr>
              <a:spLocks noChangeArrowheads="1"/>
            </p:cNvSpPr>
            <p:nvPr/>
          </p:nvSpPr>
          <p:spPr bwMode="auto">
            <a:xfrm>
              <a:off x="933450" y="485775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0.5</a:t>
              </a:r>
              <a:endParaRPr lang="en-US" sz="1200"/>
            </a:p>
          </p:txBody>
        </p:sp>
        <p:sp>
          <p:nvSpPr>
            <p:cNvPr id="103590" name="Rectangle 286"/>
            <p:cNvSpPr>
              <a:spLocks noChangeArrowheads="1"/>
            </p:cNvSpPr>
            <p:nvPr/>
          </p:nvSpPr>
          <p:spPr bwMode="auto">
            <a:xfrm>
              <a:off x="1057275" y="40862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a:t>
              </a:r>
              <a:endParaRPr lang="en-US" sz="1200"/>
            </a:p>
          </p:txBody>
        </p:sp>
        <p:sp>
          <p:nvSpPr>
            <p:cNvPr id="103591" name="Rectangle 287"/>
            <p:cNvSpPr>
              <a:spLocks noChangeArrowheads="1"/>
            </p:cNvSpPr>
            <p:nvPr/>
          </p:nvSpPr>
          <p:spPr bwMode="auto">
            <a:xfrm>
              <a:off x="933450" y="3324225"/>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1.5</a:t>
              </a:r>
              <a:endParaRPr lang="en-US" sz="1200"/>
            </a:p>
          </p:txBody>
        </p:sp>
        <p:sp>
          <p:nvSpPr>
            <p:cNvPr id="103592" name="Rectangle 288"/>
            <p:cNvSpPr>
              <a:spLocks noChangeArrowheads="1"/>
            </p:cNvSpPr>
            <p:nvPr/>
          </p:nvSpPr>
          <p:spPr bwMode="auto">
            <a:xfrm>
              <a:off x="1057275" y="255270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a:t>
              </a:r>
              <a:endParaRPr lang="en-US" sz="1200"/>
            </a:p>
          </p:txBody>
        </p:sp>
        <p:sp>
          <p:nvSpPr>
            <p:cNvPr id="103593" name="Rectangle 289"/>
            <p:cNvSpPr>
              <a:spLocks noChangeArrowheads="1"/>
            </p:cNvSpPr>
            <p:nvPr/>
          </p:nvSpPr>
          <p:spPr bwMode="auto">
            <a:xfrm>
              <a:off x="933450" y="1790700"/>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2.5</a:t>
              </a:r>
              <a:endParaRPr lang="en-US" sz="1200"/>
            </a:p>
          </p:txBody>
        </p:sp>
        <p:sp>
          <p:nvSpPr>
            <p:cNvPr id="103594" name="Rectangle 290"/>
            <p:cNvSpPr>
              <a:spLocks noChangeArrowheads="1"/>
            </p:cNvSpPr>
            <p:nvPr/>
          </p:nvSpPr>
          <p:spPr bwMode="auto">
            <a:xfrm>
              <a:off x="1314450"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1990</a:t>
              </a:r>
              <a:endParaRPr lang="en-US" sz="1200"/>
            </a:p>
          </p:txBody>
        </p:sp>
        <p:sp>
          <p:nvSpPr>
            <p:cNvPr id="103595" name="Rectangle 291"/>
            <p:cNvSpPr>
              <a:spLocks noChangeArrowheads="1"/>
            </p:cNvSpPr>
            <p:nvPr/>
          </p:nvSpPr>
          <p:spPr bwMode="auto">
            <a:xfrm>
              <a:off x="1762125"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1991</a:t>
              </a:r>
              <a:endParaRPr lang="en-US" sz="1200"/>
            </a:p>
          </p:txBody>
        </p:sp>
        <p:sp>
          <p:nvSpPr>
            <p:cNvPr id="103596" name="Rectangle 292"/>
            <p:cNvSpPr>
              <a:spLocks noChangeArrowheads="1"/>
            </p:cNvSpPr>
            <p:nvPr/>
          </p:nvSpPr>
          <p:spPr bwMode="auto">
            <a:xfrm>
              <a:off x="2209800"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1992</a:t>
              </a:r>
              <a:endParaRPr lang="en-US" sz="1200"/>
            </a:p>
          </p:txBody>
        </p:sp>
        <p:sp>
          <p:nvSpPr>
            <p:cNvPr id="103597" name="Rectangle 293"/>
            <p:cNvSpPr>
              <a:spLocks noChangeArrowheads="1"/>
            </p:cNvSpPr>
            <p:nvPr/>
          </p:nvSpPr>
          <p:spPr bwMode="auto">
            <a:xfrm>
              <a:off x="2657475"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1993</a:t>
              </a:r>
              <a:endParaRPr lang="en-US" sz="1200"/>
            </a:p>
          </p:txBody>
        </p:sp>
        <p:sp>
          <p:nvSpPr>
            <p:cNvPr id="103598" name="Rectangle 294"/>
            <p:cNvSpPr>
              <a:spLocks noChangeArrowheads="1"/>
            </p:cNvSpPr>
            <p:nvPr/>
          </p:nvSpPr>
          <p:spPr bwMode="auto">
            <a:xfrm>
              <a:off x="3105150"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1994</a:t>
              </a:r>
              <a:endParaRPr lang="en-US" sz="1200"/>
            </a:p>
          </p:txBody>
        </p:sp>
        <p:sp>
          <p:nvSpPr>
            <p:cNvPr id="103599" name="Rectangle 295"/>
            <p:cNvSpPr>
              <a:spLocks noChangeArrowheads="1"/>
            </p:cNvSpPr>
            <p:nvPr/>
          </p:nvSpPr>
          <p:spPr bwMode="auto">
            <a:xfrm>
              <a:off x="3552825"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1995</a:t>
              </a:r>
              <a:endParaRPr lang="en-US" sz="1200"/>
            </a:p>
          </p:txBody>
        </p:sp>
        <p:sp>
          <p:nvSpPr>
            <p:cNvPr id="103600" name="Rectangle 296"/>
            <p:cNvSpPr>
              <a:spLocks noChangeArrowheads="1"/>
            </p:cNvSpPr>
            <p:nvPr/>
          </p:nvSpPr>
          <p:spPr bwMode="auto">
            <a:xfrm>
              <a:off x="4000500"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1996</a:t>
              </a:r>
              <a:endParaRPr lang="en-US" sz="1200"/>
            </a:p>
          </p:txBody>
        </p:sp>
        <p:sp>
          <p:nvSpPr>
            <p:cNvPr id="103601" name="Rectangle 297"/>
            <p:cNvSpPr>
              <a:spLocks noChangeArrowheads="1"/>
            </p:cNvSpPr>
            <p:nvPr/>
          </p:nvSpPr>
          <p:spPr bwMode="auto">
            <a:xfrm>
              <a:off x="4448175"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1997</a:t>
              </a:r>
              <a:endParaRPr lang="en-US" sz="1200"/>
            </a:p>
          </p:txBody>
        </p:sp>
        <p:sp>
          <p:nvSpPr>
            <p:cNvPr id="103602" name="Rectangle 298"/>
            <p:cNvSpPr>
              <a:spLocks noChangeArrowheads="1"/>
            </p:cNvSpPr>
            <p:nvPr/>
          </p:nvSpPr>
          <p:spPr bwMode="auto">
            <a:xfrm>
              <a:off x="4895850"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1998</a:t>
              </a:r>
              <a:endParaRPr lang="en-US" sz="1200"/>
            </a:p>
          </p:txBody>
        </p:sp>
        <p:sp>
          <p:nvSpPr>
            <p:cNvPr id="103603" name="Rectangle 299"/>
            <p:cNvSpPr>
              <a:spLocks noChangeArrowheads="1"/>
            </p:cNvSpPr>
            <p:nvPr/>
          </p:nvSpPr>
          <p:spPr bwMode="auto">
            <a:xfrm>
              <a:off x="5343525"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1999</a:t>
              </a:r>
              <a:endParaRPr lang="en-US" sz="1200"/>
            </a:p>
          </p:txBody>
        </p:sp>
        <p:sp>
          <p:nvSpPr>
            <p:cNvPr id="103604" name="Rectangle 300"/>
            <p:cNvSpPr>
              <a:spLocks noChangeArrowheads="1"/>
            </p:cNvSpPr>
            <p:nvPr/>
          </p:nvSpPr>
          <p:spPr bwMode="auto">
            <a:xfrm>
              <a:off x="5791200"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2000</a:t>
              </a:r>
              <a:endParaRPr lang="en-US" sz="1200"/>
            </a:p>
          </p:txBody>
        </p:sp>
        <p:sp>
          <p:nvSpPr>
            <p:cNvPr id="103605" name="Rectangle 301"/>
            <p:cNvSpPr>
              <a:spLocks noChangeArrowheads="1"/>
            </p:cNvSpPr>
            <p:nvPr/>
          </p:nvSpPr>
          <p:spPr bwMode="auto">
            <a:xfrm>
              <a:off x="6238875"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2001</a:t>
              </a:r>
              <a:endParaRPr lang="en-US" sz="1200"/>
            </a:p>
          </p:txBody>
        </p:sp>
        <p:sp>
          <p:nvSpPr>
            <p:cNvPr id="103606" name="Rectangle 302"/>
            <p:cNvSpPr>
              <a:spLocks noChangeArrowheads="1"/>
            </p:cNvSpPr>
            <p:nvPr/>
          </p:nvSpPr>
          <p:spPr bwMode="auto">
            <a:xfrm>
              <a:off x="6686550"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2002</a:t>
              </a:r>
              <a:endParaRPr lang="en-US" sz="1200"/>
            </a:p>
          </p:txBody>
        </p:sp>
        <p:sp>
          <p:nvSpPr>
            <p:cNvPr id="103607" name="Rectangle 303"/>
            <p:cNvSpPr>
              <a:spLocks noChangeArrowheads="1"/>
            </p:cNvSpPr>
            <p:nvPr/>
          </p:nvSpPr>
          <p:spPr bwMode="auto">
            <a:xfrm>
              <a:off x="7134225"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2003</a:t>
              </a:r>
              <a:endParaRPr lang="en-US" sz="1200"/>
            </a:p>
          </p:txBody>
        </p:sp>
        <p:sp>
          <p:nvSpPr>
            <p:cNvPr id="103608" name="Rectangle 304"/>
            <p:cNvSpPr>
              <a:spLocks noChangeArrowheads="1"/>
            </p:cNvSpPr>
            <p:nvPr/>
          </p:nvSpPr>
          <p:spPr bwMode="auto">
            <a:xfrm>
              <a:off x="7581900" y="584835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2004</a:t>
              </a:r>
              <a:endParaRPr lang="en-US" sz="1200"/>
            </a:p>
          </p:txBody>
        </p:sp>
        <p:sp>
          <p:nvSpPr>
            <p:cNvPr id="103609" name="Rectangle 305"/>
            <p:cNvSpPr>
              <a:spLocks noChangeArrowheads="1"/>
            </p:cNvSpPr>
            <p:nvPr/>
          </p:nvSpPr>
          <p:spPr bwMode="auto">
            <a:xfrm>
              <a:off x="8096250" y="561975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0</a:t>
              </a:r>
              <a:endParaRPr lang="en-US" sz="1200"/>
            </a:p>
          </p:txBody>
        </p:sp>
        <p:sp>
          <p:nvSpPr>
            <p:cNvPr id="103610" name="Rectangle 306"/>
            <p:cNvSpPr>
              <a:spLocks noChangeArrowheads="1"/>
            </p:cNvSpPr>
            <p:nvPr/>
          </p:nvSpPr>
          <p:spPr bwMode="auto">
            <a:xfrm>
              <a:off x="8096250" y="51435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10</a:t>
              </a:r>
              <a:endParaRPr lang="en-US" sz="1200"/>
            </a:p>
          </p:txBody>
        </p:sp>
        <p:sp>
          <p:nvSpPr>
            <p:cNvPr id="103611" name="Rectangle 307"/>
            <p:cNvSpPr>
              <a:spLocks noChangeArrowheads="1"/>
            </p:cNvSpPr>
            <p:nvPr/>
          </p:nvSpPr>
          <p:spPr bwMode="auto">
            <a:xfrm>
              <a:off x="8096250" y="466725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20</a:t>
              </a:r>
              <a:endParaRPr lang="en-US" sz="1200"/>
            </a:p>
          </p:txBody>
        </p:sp>
        <p:sp>
          <p:nvSpPr>
            <p:cNvPr id="103612" name="Rectangle 308"/>
            <p:cNvSpPr>
              <a:spLocks noChangeArrowheads="1"/>
            </p:cNvSpPr>
            <p:nvPr/>
          </p:nvSpPr>
          <p:spPr bwMode="auto">
            <a:xfrm>
              <a:off x="8096250" y="41814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30</a:t>
              </a:r>
              <a:endParaRPr lang="en-US" sz="1200"/>
            </a:p>
          </p:txBody>
        </p:sp>
        <p:sp>
          <p:nvSpPr>
            <p:cNvPr id="103613" name="Rectangle 309"/>
            <p:cNvSpPr>
              <a:spLocks noChangeArrowheads="1"/>
            </p:cNvSpPr>
            <p:nvPr/>
          </p:nvSpPr>
          <p:spPr bwMode="auto">
            <a:xfrm>
              <a:off x="8096250" y="37052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40</a:t>
              </a:r>
              <a:endParaRPr lang="en-US" sz="1200"/>
            </a:p>
          </p:txBody>
        </p:sp>
        <p:sp>
          <p:nvSpPr>
            <p:cNvPr id="103614" name="Rectangle 310"/>
            <p:cNvSpPr>
              <a:spLocks noChangeArrowheads="1"/>
            </p:cNvSpPr>
            <p:nvPr/>
          </p:nvSpPr>
          <p:spPr bwMode="auto">
            <a:xfrm>
              <a:off x="8096250" y="322897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50</a:t>
              </a:r>
              <a:endParaRPr lang="en-US" sz="1200"/>
            </a:p>
          </p:txBody>
        </p:sp>
        <p:sp>
          <p:nvSpPr>
            <p:cNvPr id="103615" name="Rectangle 311"/>
            <p:cNvSpPr>
              <a:spLocks noChangeArrowheads="1"/>
            </p:cNvSpPr>
            <p:nvPr/>
          </p:nvSpPr>
          <p:spPr bwMode="auto">
            <a:xfrm>
              <a:off x="8096250" y="27527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60</a:t>
              </a:r>
              <a:endParaRPr lang="en-US" sz="1200"/>
            </a:p>
          </p:txBody>
        </p:sp>
        <p:sp>
          <p:nvSpPr>
            <p:cNvPr id="103616" name="Rectangle 312"/>
            <p:cNvSpPr>
              <a:spLocks noChangeArrowheads="1"/>
            </p:cNvSpPr>
            <p:nvPr/>
          </p:nvSpPr>
          <p:spPr bwMode="auto">
            <a:xfrm>
              <a:off x="8096250" y="226695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70</a:t>
              </a:r>
              <a:endParaRPr lang="en-US" sz="1200"/>
            </a:p>
          </p:txBody>
        </p:sp>
        <p:sp>
          <p:nvSpPr>
            <p:cNvPr id="103617" name="Rectangle 313"/>
            <p:cNvSpPr>
              <a:spLocks noChangeArrowheads="1"/>
            </p:cNvSpPr>
            <p:nvPr/>
          </p:nvSpPr>
          <p:spPr bwMode="auto">
            <a:xfrm>
              <a:off x="8096250" y="179070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80</a:t>
              </a:r>
              <a:endParaRPr lang="en-US" sz="1200"/>
            </a:p>
          </p:txBody>
        </p:sp>
        <p:sp>
          <p:nvSpPr>
            <p:cNvPr id="103618" name="Line 314"/>
            <p:cNvSpPr>
              <a:spLocks noChangeShapeType="1"/>
            </p:cNvSpPr>
            <p:nvPr/>
          </p:nvSpPr>
          <p:spPr bwMode="auto">
            <a:xfrm>
              <a:off x="2466975" y="4900613"/>
              <a:ext cx="276225" cy="1587"/>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19" name="Oval 315"/>
            <p:cNvSpPr>
              <a:spLocks noChangeArrowheads="1"/>
            </p:cNvSpPr>
            <p:nvPr/>
          </p:nvSpPr>
          <p:spPr bwMode="auto">
            <a:xfrm>
              <a:off x="2552700" y="4867275"/>
              <a:ext cx="85725" cy="85725"/>
            </a:xfrm>
            <a:prstGeom prst="ellipse">
              <a:avLst/>
            </a:prstGeom>
            <a:solidFill>
              <a:srgbClr val="3366FF"/>
            </a:solidFill>
            <a:ln w="9525">
              <a:solidFill>
                <a:srgbClr val="3366FF"/>
              </a:solidFill>
              <a:round/>
              <a:headEnd/>
              <a:tailEnd/>
            </a:ln>
          </p:spPr>
          <p:txBody>
            <a:bodyPr/>
            <a:lstStyle/>
            <a:p>
              <a:endParaRPr lang="en-US" sz="1200"/>
            </a:p>
          </p:txBody>
        </p:sp>
        <p:sp>
          <p:nvSpPr>
            <p:cNvPr id="103620" name="Rectangle 316"/>
            <p:cNvSpPr>
              <a:spLocks noChangeArrowheads="1"/>
            </p:cNvSpPr>
            <p:nvPr/>
          </p:nvSpPr>
          <p:spPr bwMode="auto">
            <a:xfrm>
              <a:off x="2781300" y="4800600"/>
              <a:ext cx="11669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Major urban area</a:t>
              </a:r>
              <a:endParaRPr lang="en-US" sz="1200"/>
            </a:p>
          </p:txBody>
        </p:sp>
        <p:sp>
          <p:nvSpPr>
            <p:cNvPr id="103621" name="Line 317"/>
            <p:cNvSpPr>
              <a:spLocks noChangeShapeType="1"/>
            </p:cNvSpPr>
            <p:nvPr/>
          </p:nvSpPr>
          <p:spPr bwMode="auto">
            <a:xfrm>
              <a:off x="5505450" y="4781550"/>
              <a:ext cx="2762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2" name="Freeform 318"/>
            <p:cNvSpPr>
              <a:spLocks/>
            </p:cNvSpPr>
            <p:nvPr/>
          </p:nvSpPr>
          <p:spPr bwMode="auto">
            <a:xfrm>
              <a:off x="5022850" y="4864100"/>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000080"/>
            </a:solidFill>
            <a:ln w="9525">
              <a:solidFill>
                <a:srgbClr val="3366FF"/>
              </a:solidFill>
              <a:round/>
              <a:headEnd/>
              <a:tailEnd/>
            </a:ln>
          </p:spPr>
          <p:txBody>
            <a:bodyPr/>
            <a:lstStyle/>
            <a:p>
              <a:endParaRPr lang="en-US"/>
            </a:p>
          </p:txBody>
        </p:sp>
        <p:sp>
          <p:nvSpPr>
            <p:cNvPr id="103623" name="Rectangle 319"/>
            <p:cNvSpPr>
              <a:spLocks noChangeArrowheads="1"/>
            </p:cNvSpPr>
            <p:nvPr/>
          </p:nvSpPr>
          <p:spPr bwMode="auto">
            <a:xfrm>
              <a:off x="5208588" y="4821238"/>
              <a:ext cx="16110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N-site major urban area</a:t>
              </a:r>
              <a:endParaRPr lang="en-US" sz="1200"/>
            </a:p>
          </p:txBody>
        </p:sp>
        <p:sp>
          <p:nvSpPr>
            <p:cNvPr id="103624" name="Line 320"/>
            <p:cNvSpPr>
              <a:spLocks noChangeShapeType="1"/>
            </p:cNvSpPr>
            <p:nvPr/>
          </p:nvSpPr>
          <p:spPr bwMode="auto">
            <a:xfrm>
              <a:off x="2466975" y="5181600"/>
              <a:ext cx="276225" cy="15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5" name="Oval 321"/>
            <p:cNvSpPr>
              <a:spLocks noChangeArrowheads="1"/>
            </p:cNvSpPr>
            <p:nvPr/>
          </p:nvSpPr>
          <p:spPr bwMode="auto">
            <a:xfrm>
              <a:off x="2562225" y="5143500"/>
              <a:ext cx="66675" cy="66675"/>
            </a:xfrm>
            <a:prstGeom prst="ellipse">
              <a:avLst/>
            </a:prstGeom>
            <a:solidFill>
              <a:srgbClr val="FF0000"/>
            </a:solidFill>
            <a:ln w="9525">
              <a:solidFill>
                <a:srgbClr val="FF0000"/>
              </a:solidFill>
              <a:round/>
              <a:headEnd/>
              <a:tailEnd/>
            </a:ln>
          </p:spPr>
          <p:txBody>
            <a:bodyPr/>
            <a:lstStyle/>
            <a:p>
              <a:endParaRPr lang="en-US" sz="1200"/>
            </a:p>
          </p:txBody>
        </p:sp>
        <p:sp>
          <p:nvSpPr>
            <p:cNvPr id="103626" name="Rectangle 322"/>
            <p:cNvSpPr>
              <a:spLocks noChangeArrowheads="1"/>
            </p:cNvSpPr>
            <p:nvPr/>
          </p:nvSpPr>
          <p:spPr bwMode="auto">
            <a:xfrm>
              <a:off x="2781300" y="5086350"/>
              <a:ext cx="17392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Outside major urban area</a:t>
              </a:r>
              <a:endParaRPr lang="en-US" sz="1200"/>
            </a:p>
          </p:txBody>
        </p:sp>
        <p:sp>
          <p:nvSpPr>
            <p:cNvPr id="103627" name="Line 323"/>
            <p:cNvSpPr>
              <a:spLocks noChangeShapeType="1"/>
            </p:cNvSpPr>
            <p:nvPr/>
          </p:nvSpPr>
          <p:spPr bwMode="auto">
            <a:xfrm>
              <a:off x="5505450" y="5181600"/>
              <a:ext cx="276225"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28" name="Freeform 324"/>
            <p:cNvSpPr>
              <a:spLocks/>
            </p:cNvSpPr>
            <p:nvPr/>
          </p:nvSpPr>
          <p:spPr bwMode="auto">
            <a:xfrm>
              <a:off x="5029200" y="5181600"/>
              <a:ext cx="57150" cy="57150"/>
            </a:xfrm>
            <a:custGeom>
              <a:avLst/>
              <a:gdLst>
                <a:gd name="T0" fmla="*/ 2147483647 w 36"/>
                <a:gd name="T1" fmla="*/ 0 h 36"/>
                <a:gd name="T2" fmla="*/ 2147483647 w 36"/>
                <a:gd name="T3" fmla="*/ 2147483647 h 36"/>
                <a:gd name="T4" fmla="*/ 0 w 36"/>
                <a:gd name="T5" fmla="*/ 2147483647 h 36"/>
                <a:gd name="T6" fmla="*/ 2147483647 w 36"/>
                <a:gd name="T7" fmla="*/ 0 h 36"/>
                <a:gd name="T8" fmla="*/ 0 60000 65536"/>
                <a:gd name="T9" fmla="*/ 0 60000 65536"/>
                <a:gd name="T10" fmla="*/ 0 60000 65536"/>
                <a:gd name="T11" fmla="*/ 0 60000 65536"/>
                <a:gd name="T12" fmla="*/ 0 w 36"/>
                <a:gd name="T13" fmla="*/ 0 h 36"/>
                <a:gd name="T14" fmla="*/ 36 w 36"/>
                <a:gd name="T15" fmla="*/ 36 h 36"/>
              </a:gdLst>
              <a:ahLst/>
              <a:cxnLst>
                <a:cxn ang="T8">
                  <a:pos x="T0" y="T1"/>
                </a:cxn>
                <a:cxn ang="T9">
                  <a:pos x="T2" y="T3"/>
                </a:cxn>
                <a:cxn ang="T10">
                  <a:pos x="T4" y="T5"/>
                </a:cxn>
                <a:cxn ang="T11">
                  <a:pos x="T6" y="T7"/>
                </a:cxn>
              </a:cxnLst>
              <a:rect l="T12" t="T13" r="T14" b="T15"/>
              <a:pathLst>
                <a:path w="36" h="36">
                  <a:moveTo>
                    <a:pt x="18" y="0"/>
                  </a:moveTo>
                  <a:lnTo>
                    <a:pt x="36" y="36"/>
                  </a:lnTo>
                  <a:lnTo>
                    <a:pt x="0" y="36"/>
                  </a:lnTo>
                  <a:lnTo>
                    <a:pt x="18" y="0"/>
                  </a:lnTo>
                  <a:close/>
                </a:path>
              </a:pathLst>
            </a:custGeom>
            <a:solidFill>
              <a:srgbClr val="FF0000"/>
            </a:solidFill>
            <a:ln w="9525">
              <a:solidFill>
                <a:srgbClr val="FF0000"/>
              </a:solidFill>
              <a:round/>
              <a:headEnd/>
              <a:tailEnd/>
            </a:ln>
          </p:spPr>
          <p:txBody>
            <a:bodyPr/>
            <a:lstStyle/>
            <a:p>
              <a:endParaRPr lang="en-US"/>
            </a:p>
          </p:txBody>
        </p:sp>
        <p:sp>
          <p:nvSpPr>
            <p:cNvPr id="103629" name="Rectangle 325"/>
            <p:cNvSpPr>
              <a:spLocks noChangeArrowheads="1"/>
            </p:cNvSpPr>
            <p:nvPr/>
          </p:nvSpPr>
          <p:spPr bwMode="auto">
            <a:xfrm>
              <a:off x="5181600" y="5105400"/>
              <a:ext cx="21480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N-site outside major urban area</a:t>
              </a:r>
              <a:endParaRPr lang="en-US" sz="1200"/>
            </a:p>
          </p:txBody>
        </p:sp>
        <p:sp>
          <p:nvSpPr>
            <p:cNvPr id="103630" name="Text Box 326"/>
            <p:cNvSpPr txBox="1">
              <a:spLocks noChangeArrowheads="1"/>
            </p:cNvSpPr>
            <p:nvPr/>
          </p:nvSpPr>
          <p:spPr bwMode="auto">
            <a:xfrm>
              <a:off x="495300" y="1727200"/>
              <a:ext cx="53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a:t>
              </a:r>
            </a:p>
          </p:txBody>
        </p:sp>
        <p:sp>
          <p:nvSpPr>
            <p:cNvPr id="103631" name="Text Box 327"/>
            <p:cNvSpPr txBox="1">
              <a:spLocks noChangeArrowheads="1"/>
            </p:cNvSpPr>
            <p:nvPr/>
          </p:nvSpPr>
          <p:spPr bwMode="auto">
            <a:xfrm rot="5400000">
              <a:off x="7197595" y="2874704"/>
              <a:ext cx="25212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(Number of sites)</a:t>
              </a:r>
            </a:p>
          </p:txBody>
        </p:sp>
        <p:sp>
          <p:nvSpPr>
            <p:cNvPr id="103632" name="Text Box 328"/>
            <p:cNvSpPr txBox="1">
              <a:spLocks noChangeArrowheads="1"/>
            </p:cNvSpPr>
            <p:nvPr/>
          </p:nvSpPr>
          <p:spPr bwMode="auto">
            <a:xfrm>
              <a:off x="7696200" y="60198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200" b="1">
                  <a:cs typeface="Arial" charset="0"/>
                </a:rPr>
                <a:t>Year</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0CE82C3-ED11-4B8C-9BF3-9A7BB4371FCD}" type="slidenum">
              <a:rPr lang="th-TH" sz="1500"/>
              <a:pPr>
                <a:defRPr/>
              </a:pPr>
              <a:t>41</a:t>
            </a:fld>
            <a:endParaRPr lang="th-TH" sz="1500" dirty="0"/>
          </a:p>
        </p:txBody>
      </p:sp>
      <p:sp>
        <p:nvSpPr>
          <p:cNvPr id="104451" name="Title 2"/>
          <p:cNvSpPr>
            <a:spLocks noGrp="1"/>
          </p:cNvSpPr>
          <p:nvPr>
            <p:ph type="title"/>
          </p:nvPr>
        </p:nvSpPr>
        <p:spPr bwMode="auto">
          <a:xfrm>
            <a:off x="169863" y="1571625"/>
            <a:ext cx="879475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prevalence among young people (15-24), 2002-2007</a:t>
            </a:r>
            <a:br>
              <a:rPr lang="en-US" smtClean="0">
                <a:cs typeface="Cordia New" pitchFamily="34" charset="-34"/>
              </a:rPr>
            </a:br>
            <a:endParaRPr lang="en-US" smtClean="0">
              <a:cs typeface="Cordia New" pitchFamily="34" charset="-34"/>
            </a:endParaRPr>
          </a:p>
        </p:txBody>
      </p:sp>
      <p:sp>
        <p:nvSpPr>
          <p:cNvPr id="104452" name="Rectangle 4"/>
          <p:cNvSpPr txBox="1">
            <a:spLocks noChangeArrowheads="1"/>
          </p:cNvSpPr>
          <p:nvPr/>
        </p:nvSpPr>
        <p:spPr bwMode="auto">
          <a:xfrm>
            <a:off x="0" y="838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endParaRPr lang="en-US" sz="1500" b="1"/>
          </a:p>
        </p:txBody>
      </p:sp>
      <p:grpSp>
        <p:nvGrpSpPr>
          <p:cNvPr id="104453" name="Group 7"/>
          <p:cNvGrpSpPr>
            <a:grpSpLocks noChangeAspect="1"/>
          </p:cNvGrpSpPr>
          <p:nvPr/>
        </p:nvGrpSpPr>
        <p:grpSpPr bwMode="auto">
          <a:xfrm>
            <a:off x="1524000" y="2590800"/>
            <a:ext cx="6019800" cy="3578225"/>
            <a:chOff x="960" y="1152"/>
            <a:chExt cx="3792" cy="2734"/>
          </a:xfrm>
        </p:grpSpPr>
        <p:sp>
          <p:nvSpPr>
            <p:cNvPr id="104456" name="AutoShape 6"/>
            <p:cNvSpPr>
              <a:spLocks noChangeAspect="1" noChangeArrowheads="1" noTextEdit="1"/>
            </p:cNvSpPr>
            <p:nvPr/>
          </p:nvSpPr>
          <p:spPr bwMode="auto">
            <a:xfrm>
              <a:off x="960" y="1152"/>
              <a:ext cx="3792" cy="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457" name="Line 8"/>
            <p:cNvSpPr>
              <a:spLocks noChangeShapeType="1"/>
            </p:cNvSpPr>
            <p:nvPr/>
          </p:nvSpPr>
          <p:spPr bwMode="auto">
            <a:xfrm>
              <a:off x="1303" y="1407"/>
              <a:ext cx="1" cy="21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8" name="Line 9"/>
            <p:cNvSpPr>
              <a:spLocks noChangeShapeType="1"/>
            </p:cNvSpPr>
            <p:nvPr/>
          </p:nvSpPr>
          <p:spPr bwMode="auto">
            <a:xfrm>
              <a:off x="1264" y="3533"/>
              <a:ext cx="3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59" name="Line 10"/>
            <p:cNvSpPr>
              <a:spLocks noChangeShapeType="1"/>
            </p:cNvSpPr>
            <p:nvPr/>
          </p:nvSpPr>
          <p:spPr bwMode="auto">
            <a:xfrm>
              <a:off x="1264" y="2475"/>
              <a:ext cx="3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0" name="Line 11"/>
            <p:cNvSpPr>
              <a:spLocks noChangeShapeType="1"/>
            </p:cNvSpPr>
            <p:nvPr/>
          </p:nvSpPr>
          <p:spPr bwMode="auto">
            <a:xfrm>
              <a:off x="1264" y="1407"/>
              <a:ext cx="3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1" name="Line 12"/>
            <p:cNvSpPr>
              <a:spLocks noChangeShapeType="1"/>
            </p:cNvSpPr>
            <p:nvPr/>
          </p:nvSpPr>
          <p:spPr bwMode="auto">
            <a:xfrm>
              <a:off x="1303" y="3533"/>
              <a:ext cx="330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2" name="Line 13"/>
            <p:cNvSpPr>
              <a:spLocks noChangeShapeType="1"/>
            </p:cNvSpPr>
            <p:nvPr/>
          </p:nvSpPr>
          <p:spPr bwMode="auto">
            <a:xfrm flipV="1">
              <a:off x="1303" y="3533"/>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3" name="Line 14"/>
            <p:cNvSpPr>
              <a:spLocks noChangeShapeType="1"/>
            </p:cNvSpPr>
            <p:nvPr/>
          </p:nvSpPr>
          <p:spPr bwMode="auto">
            <a:xfrm flipV="1">
              <a:off x="2400" y="3533"/>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4" name="Line 15"/>
            <p:cNvSpPr>
              <a:spLocks noChangeShapeType="1"/>
            </p:cNvSpPr>
            <p:nvPr/>
          </p:nvSpPr>
          <p:spPr bwMode="auto">
            <a:xfrm flipV="1">
              <a:off x="3508" y="3533"/>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5" name="Line 16"/>
            <p:cNvSpPr>
              <a:spLocks noChangeShapeType="1"/>
            </p:cNvSpPr>
            <p:nvPr/>
          </p:nvSpPr>
          <p:spPr bwMode="auto">
            <a:xfrm flipV="1">
              <a:off x="4605" y="3533"/>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66" name="Freeform 17"/>
            <p:cNvSpPr>
              <a:spLocks/>
            </p:cNvSpPr>
            <p:nvPr/>
          </p:nvSpPr>
          <p:spPr bwMode="auto">
            <a:xfrm>
              <a:off x="1852" y="1515"/>
              <a:ext cx="2204" cy="1058"/>
            </a:xfrm>
            <a:custGeom>
              <a:avLst/>
              <a:gdLst>
                <a:gd name="T0" fmla="*/ 0 w 225"/>
                <a:gd name="T1" fmla="*/ 0 h 108"/>
                <a:gd name="T2" fmla="*/ 2147483647 w 225"/>
                <a:gd name="T3" fmla="*/ 2147483647 h 108"/>
                <a:gd name="T4" fmla="*/ 2147483647 w 225"/>
                <a:gd name="T5" fmla="*/ 2147483647 h 108"/>
                <a:gd name="T6" fmla="*/ 0 60000 65536"/>
                <a:gd name="T7" fmla="*/ 0 60000 65536"/>
                <a:gd name="T8" fmla="*/ 0 60000 65536"/>
                <a:gd name="T9" fmla="*/ 0 w 225"/>
                <a:gd name="T10" fmla="*/ 0 h 108"/>
                <a:gd name="T11" fmla="*/ 225 w 225"/>
                <a:gd name="T12" fmla="*/ 108 h 108"/>
              </a:gdLst>
              <a:ahLst/>
              <a:cxnLst>
                <a:cxn ang="T6">
                  <a:pos x="T0" y="T1"/>
                </a:cxn>
                <a:cxn ang="T7">
                  <a:pos x="T2" y="T3"/>
                </a:cxn>
                <a:cxn ang="T8">
                  <a:pos x="T4" y="T5"/>
                </a:cxn>
              </a:cxnLst>
              <a:rect l="T9" t="T10" r="T11" b="T12"/>
              <a:pathLst>
                <a:path w="225" h="108">
                  <a:moveTo>
                    <a:pt x="0" y="0"/>
                  </a:moveTo>
                  <a:lnTo>
                    <a:pt x="113" y="108"/>
                  </a:lnTo>
                  <a:lnTo>
                    <a:pt x="225" y="67"/>
                  </a:lnTo>
                </a:path>
              </a:pathLst>
            </a:custGeom>
            <a:noFill/>
            <a:ln w="3175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67" name="Freeform 18"/>
            <p:cNvSpPr>
              <a:spLocks/>
            </p:cNvSpPr>
            <p:nvPr/>
          </p:nvSpPr>
          <p:spPr bwMode="auto">
            <a:xfrm>
              <a:off x="1822" y="1485"/>
              <a:ext cx="59" cy="59"/>
            </a:xfrm>
            <a:custGeom>
              <a:avLst/>
              <a:gdLst>
                <a:gd name="T0" fmla="*/ 30 w 59"/>
                <a:gd name="T1" fmla="*/ 0 h 59"/>
                <a:gd name="T2" fmla="*/ 59 w 59"/>
                <a:gd name="T3" fmla="*/ 30 h 59"/>
                <a:gd name="T4" fmla="*/ 30 w 59"/>
                <a:gd name="T5" fmla="*/ 59 h 59"/>
                <a:gd name="T6" fmla="*/ 0 w 59"/>
                <a:gd name="T7" fmla="*/ 30 h 59"/>
                <a:gd name="T8" fmla="*/ 30 w 59"/>
                <a:gd name="T9" fmla="*/ 0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0" y="0"/>
                  </a:moveTo>
                  <a:lnTo>
                    <a:pt x="59" y="30"/>
                  </a:lnTo>
                  <a:lnTo>
                    <a:pt x="30" y="59"/>
                  </a:lnTo>
                  <a:lnTo>
                    <a:pt x="0" y="30"/>
                  </a:lnTo>
                  <a:lnTo>
                    <a:pt x="30" y="0"/>
                  </a:lnTo>
                  <a:close/>
                </a:path>
              </a:pathLst>
            </a:custGeom>
            <a:solidFill>
              <a:srgbClr val="3366FF"/>
            </a:solidFill>
            <a:ln w="15875">
              <a:solidFill>
                <a:srgbClr val="3366FF"/>
              </a:solidFill>
              <a:round/>
              <a:headEnd/>
              <a:tailEnd/>
            </a:ln>
          </p:spPr>
          <p:txBody>
            <a:bodyPr/>
            <a:lstStyle/>
            <a:p>
              <a:endParaRPr lang="en-US"/>
            </a:p>
          </p:txBody>
        </p:sp>
        <p:sp>
          <p:nvSpPr>
            <p:cNvPr id="104468" name="Freeform 19"/>
            <p:cNvSpPr>
              <a:spLocks/>
            </p:cNvSpPr>
            <p:nvPr/>
          </p:nvSpPr>
          <p:spPr bwMode="auto">
            <a:xfrm>
              <a:off x="2929" y="2543"/>
              <a:ext cx="59" cy="59"/>
            </a:xfrm>
            <a:custGeom>
              <a:avLst/>
              <a:gdLst>
                <a:gd name="T0" fmla="*/ 30 w 59"/>
                <a:gd name="T1" fmla="*/ 0 h 59"/>
                <a:gd name="T2" fmla="*/ 59 w 59"/>
                <a:gd name="T3" fmla="*/ 30 h 59"/>
                <a:gd name="T4" fmla="*/ 30 w 59"/>
                <a:gd name="T5" fmla="*/ 59 h 59"/>
                <a:gd name="T6" fmla="*/ 0 w 59"/>
                <a:gd name="T7" fmla="*/ 30 h 59"/>
                <a:gd name="T8" fmla="*/ 30 w 59"/>
                <a:gd name="T9" fmla="*/ 0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30" y="0"/>
                  </a:moveTo>
                  <a:lnTo>
                    <a:pt x="59" y="30"/>
                  </a:lnTo>
                  <a:lnTo>
                    <a:pt x="30" y="59"/>
                  </a:lnTo>
                  <a:lnTo>
                    <a:pt x="0" y="30"/>
                  </a:lnTo>
                  <a:lnTo>
                    <a:pt x="30" y="0"/>
                  </a:lnTo>
                  <a:close/>
                </a:path>
              </a:pathLst>
            </a:custGeom>
            <a:solidFill>
              <a:srgbClr val="3366FF"/>
            </a:solidFill>
            <a:ln w="15875">
              <a:solidFill>
                <a:srgbClr val="3366FF"/>
              </a:solidFill>
              <a:round/>
              <a:headEnd/>
              <a:tailEnd/>
            </a:ln>
          </p:spPr>
          <p:txBody>
            <a:bodyPr/>
            <a:lstStyle/>
            <a:p>
              <a:endParaRPr lang="en-US"/>
            </a:p>
          </p:txBody>
        </p:sp>
        <p:sp>
          <p:nvSpPr>
            <p:cNvPr id="104469" name="Freeform 20"/>
            <p:cNvSpPr>
              <a:spLocks/>
            </p:cNvSpPr>
            <p:nvPr/>
          </p:nvSpPr>
          <p:spPr bwMode="auto">
            <a:xfrm>
              <a:off x="4027" y="2142"/>
              <a:ext cx="59" cy="58"/>
            </a:xfrm>
            <a:custGeom>
              <a:avLst/>
              <a:gdLst>
                <a:gd name="T0" fmla="*/ 29 w 59"/>
                <a:gd name="T1" fmla="*/ 0 h 58"/>
                <a:gd name="T2" fmla="*/ 59 w 59"/>
                <a:gd name="T3" fmla="*/ 29 h 58"/>
                <a:gd name="T4" fmla="*/ 29 w 59"/>
                <a:gd name="T5" fmla="*/ 58 h 58"/>
                <a:gd name="T6" fmla="*/ 0 w 59"/>
                <a:gd name="T7" fmla="*/ 29 h 58"/>
                <a:gd name="T8" fmla="*/ 29 w 59"/>
                <a:gd name="T9" fmla="*/ 0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29" y="0"/>
                  </a:moveTo>
                  <a:lnTo>
                    <a:pt x="59" y="29"/>
                  </a:lnTo>
                  <a:lnTo>
                    <a:pt x="29" y="58"/>
                  </a:lnTo>
                  <a:lnTo>
                    <a:pt x="0" y="29"/>
                  </a:lnTo>
                  <a:lnTo>
                    <a:pt x="29" y="0"/>
                  </a:lnTo>
                  <a:close/>
                </a:path>
              </a:pathLst>
            </a:custGeom>
            <a:solidFill>
              <a:srgbClr val="3366FF"/>
            </a:solidFill>
            <a:ln w="15875">
              <a:solidFill>
                <a:srgbClr val="3366FF"/>
              </a:solidFill>
              <a:round/>
              <a:headEnd/>
              <a:tailEnd/>
            </a:ln>
          </p:spPr>
          <p:txBody>
            <a:bodyPr/>
            <a:lstStyle/>
            <a:p>
              <a:endParaRPr lang="en-US"/>
            </a:p>
          </p:txBody>
        </p:sp>
        <p:sp>
          <p:nvSpPr>
            <p:cNvPr id="104470" name="Rectangle 21"/>
            <p:cNvSpPr>
              <a:spLocks noChangeArrowheads="1"/>
            </p:cNvSpPr>
            <p:nvPr/>
          </p:nvSpPr>
          <p:spPr bwMode="auto">
            <a:xfrm>
              <a:off x="1734" y="1250"/>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0.95</a:t>
              </a:r>
              <a:endParaRPr lang="en-US" sz="1500"/>
            </a:p>
          </p:txBody>
        </p:sp>
        <p:sp>
          <p:nvSpPr>
            <p:cNvPr id="104471" name="Rectangle 22"/>
            <p:cNvSpPr>
              <a:spLocks noChangeArrowheads="1"/>
            </p:cNvSpPr>
            <p:nvPr/>
          </p:nvSpPr>
          <p:spPr bwMode="auto">
            <a:xfrm>
              <a:off x="2841" y="2308"/>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0.45</a:t>
              </a:r>
              <a:endParaRPr lang="en-US" sz="1500"/>
            </a:p>
          </p:txBody>
        </p:sp>
        <p:sp>
          <p:nvSpPr>
            <p:cNvPr id="104472" name="Rectangle 23"/>
            <p:cNvSpPr>
              <a:spLocks noChangeArrowheads="1"/>
            </p:cNvSpPr>
            <p:nvPr/>
          </p:nvSpPr>
          <p:spPr bwMode="auto">
            <a:xfrm>
              <a:off x="3939" y="1907"/>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0.64</a:t>
              </a:r>
              <a:endParaRPr lang="en-US" sz="1500"/>
            </a:p>
          </p:txBody>
        </p:sp>
        <p:sp>
          <p:nvSpPr>
            <p:cNvPr id="104473" name="Rectangle 24"/>
            <p:cNvSpPr>
              <a:spLocks noChangeArrowheads="1"/>
            </p:cNvSpPr>
            <p:nvPr/>
          </p:nvSpPr>
          <p:spPr bwMode="auto">
            <a:xfrm>
              <a:off x="1136" y="3455"/>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0</a:t>
              </a:r>
              <a:endParaRPr lang="en-US" sz="1500"/>
            </a:p>
          </p:txBody>
        </p:sp>
        <p:sp>
          <p:nvSpPr>
            <p:cNvPr id="104474" name="Rectangle 25"/>
            <p:cNvSpPr>
              <a:spLocks noChangeArrowheads="1"/>
            </p:cNvSpPr>
            <p:nvPr/>
          </p:nvSpPr>
          <p:spPr bwMode="auto">
            <a:xfrm>
              <a:off x="1029" y="2396"/>
              <a:ext cx="1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0.5</a:t>
              </a:r>
              <a:endParaRPr lang="en-US" sz="1500"/>
            </a:p>
          </p:txBody>
        </p:sp>
        <p:sp>
          <p:nvSpPr>
            <p:cNvPr id="104475" name="Rectangle 26"/>
            <p:cNvSpPr>
              <a:spLocks noChangeArrowheads="1"/>
            </p:cNvSpPr>
            <p:nvPr/>
          </p:nvSpPr>
          <p:spPr bwMode="auto">
            <a:xfrm>
              <a:off x="1136" y="1328"/>
              <a:ext cx="6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1</a:t>
              </a:r>
              <a:endParaRPr lang="en-US" sz="1500"/>
            </a:p>
          </p:txBody>
        </p:sp>
        <p:sp>
          <p:nvSpPr>
            <p:cNvPr id="104476" name="Rectangle 27"/>
            <p:cNvSpPr>
              <a:spLocks noChangeArrowheads="1"/>
            </p:cNvSpPr>
            <p:nvPr/>
          </p:nvSpPr>
          <p:spPr bwMode="auto">
            <a:xfrm>
              <a:off x="1450" y="3641"/>
              <a:ext cx="58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2002-2003</a:t>
              </a:r>
              <a:endParaRPr lang="en-US" sz="1500"/>
            </a:p>
          </p:txBody>
        </p:sp>
        <p:sp>
          <p:nvSpPr>
            <p:cNvPr id="104477" name="Rectangle 28"/>
            <p:cNvSpPr>
              <a:spLocks noChangeArrowheads="1"/>
            </p:cNvSpPr>
            <p:nvPr/>
          </p:nvSpPr>
          <p:spPr bwMode="auto">
            <a:xfrm>
              <a:off x="2557" y="3641"/>
              <a:ext cx="58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2004-2005</a:t>
              </a:r>
              <a:endParaRPr lang="en-US" sz="1500"/>
            </a:p>
          </p:txBody>
        </p:sp>
        <p:sp>
          <p:nvSpPr>
            <p:cNvPr id="104478" name="Rectangle 29"/>
            <p:cNvSpPr>
              <a:spLocks noChangeArrowheads="1"/>
            </p:cNvSpPr>
            <p:nvPr/>
          </p:nvSpPr>
          <p:spPr bwMode="auto">
            <a:xfrm>
              <a:off x="3655" y="3641"/>
              <a:ext cx="58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rPr>
                <a:t>2006-2007</a:t>
              </a:r>
              <a:endParaRPr lang="en-US" sz="1500"/>
            </a:p>
          </p:txBody>
        </p:sp>
      </p:grpSp>
      <p:sp>
        <p:nvSpPr>
          <p:cNvPr id="104454" name="Text Box 30"/>
          <p:cNvSpPr txBox="1">
            <a:spLocks noChangeArrowheads="1"/>
          </p:cNvSpPr>
          <p:nvPr/>
        </p:nvSpPr>
        <p:spPr bwMode="auto">
          <a:xfrm>
            <a:off x="1295400" y="2057400"/>
            <a:ext cx="56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500" b="1">
                <a:cs typeface="Arial" charset="0"/>
              </a:rPr>
              <a:t>(%)</a:t>
            </a:r>
          </a:p>
        </p:txBody>
      </p:sp>
      <p:sp>
        <p:nvSpPr>
          <p:cNvPr id="104455" name="Text Box 31"/>
          <p:cNvSpPr txBox="1">
            <a:spLocks noChangeArrowheads="1"/>
          </p:cNvSpPr>
          <p:nvPr/>
        </p:nvSpPr>
        <p:spPr bwMode="auto">
          <a:xfrm>
            <a:off x="0" y="6413500"/>
            <a:ext cx="8458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sz="1000" u="sng">
                <a:cs typeface="Arial" charset="0"/>
                <a:hlinkClick r:id="rId2"/>
              </a:rPr>
              <a:t>National AIDS Prevention and Alleviation Committee Thailand. (2008). </a:t>
            </a:r>
            <a:r>
              <a:rPr lang="en-US" sz="1000" i="1" u="sng">
                <a:cs typeface="Arial" charset="0"/>
                <a:hlinkClick r:id="rId2"/>
              </a:rPr>
              <a:t>UNGASS Country Progress Report: Thailand</a:t>
            </a:r>
            <a:endParaRPr lang="en-US" sz="1000">
              <a:cs typeface="Arial" charset="0"/>
            </a:endParaRPr>
          </a:p>
          <a:p>
            <a:pPr eaLnBrk="1" hangingPunct="1">
              <a:spcBef>
                <a:spcPct val="50000"/>
              </a:spcBef>
            </a:pPr>
            <a:endParaRPr lang="en-US" sz="100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A8D93A0-4CA7-4469-88D4-761AFECACCD9}" type="slidenum">
              <a:rPr lang="th-TH"/>
              <a:pPr>
                <a:defRPr/>
              </a:pPr>
              <a:t>42</a:t>
            </a:fld>
            <a:endParaRPr lang="th-TH" dirty="0"/>
          </a:p>
        </p:txBody>
      </p:sp>
      <p:sp>
        <p:nvSpPr>
          <p:cNvPr id="105475"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HIV transmission pattern over time, 1990-2010 </a:t>
            </a:r>
            <a:br>
              <a:rPr lang="en-US" smtClean="0">
                <a:cs typeface="Cordia New" pitchFamily="34" charset="-34"/>
              </a:rPr>
            </a:br>
            <a:endParaRPr lang="en-US" smtClean="0">
              <a:cs typeface="Cordia New" pitchFamily="34" charset="-34"/>
            </a:endParaRPr>
          </a:p>
        </p:txBody>
      </p:sp>
      <p:pic>
        <p:nvPicPr>
          <p:cNvPr id="105476" name="Picture 6"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20938"/>
            <a:ext cx="76200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 Box 7"/>
          <p:cNvSpPr txBox="1">
            <a:spLocks noChangeArrowheads="1"/>
          </p:cNvSpPr>
          <p:nvPr/>
        </p:nvSpPr>
        <p:spPr bwMode="auto">
          <a:xfrm>
            <a:off x="0" y="6400800"/>
            <a:ext cx="831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altLang="ja-JP" sz="1000">
                <a:cs typeface="Arial" charset="0"/>
              </a:rPr>
              <a:t>Brown T and Thailand A2 Team. Preliminary results of HIV/AIDS projection 2005-2025. Presentation at the Integrated Analysis and Advocacy-HIV/AIDS Projection Meeting, Ministry of Public Health. December 9, 2006 </a:t>
            </a:r>
            <a:endParaRPr lang="en-US" sz="100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C20E457-D713-4006-BDEA-2B605C0A0971}" type="slidenum">
              <a:rPr lang="th-TH"/>
              <a:pPr>
                <a:defRPr/>
              </a:pPr>
              <a:t>43</a:t>
            </a:fld>
            <a:endParaRPr lang="th-TH" dirty="0"/>
          </a:p>
        </p:txBody>
      </p:sp>
      <p:sp>
        <p:nvSpPr>
          <p:cNvPr id="120835" name="Rectangle 2"/>
          <p:cNvSpPr txBox="1">
            <a:spLocks noChangeArrowheads="1"/>
          </p:cNvSpPr>
          <p:nvPr/>
        </p:nvSpPr>
        <p:spPr bwMode="auto">
          <a:xfrm>
            <a:off x="457200" y="184467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900" u="sng">
              <a:solidFill>
                <a:srgbClr val="C00000"/>
              </a:solidFill>
            </a:endParaRPr>
          </a:p>
          <a:p>
            <a:pPr algn="ctr" eaLnBrk="1" hangingPunct="1">
              <a:spcBef>
                <a:spcPct val="20000"/>
              </a:spcBef>
            </a:pPr>
            <a:endParaRPr lang="en-US" sz="900" i="1">
              <a:solidFill>
                <a:srgbClr val="C00000"/>
              </a:solidFill>
            </a:endParaRPr>
          </a:p>
          <a:p>
            <a:pPr algn="ctr" eaLnBrk="1" hangingPunct="1">
              <a:spcBef>
                <a:spcPct val="20000"/>
              </a:spcBef>
            </a:pPr>
            <a:endParaRPr lang="en-US" sz="900" i="1">
              <a:solidFill>
                <a:srgbClr val="C00000"/>
              </a:solidFill>
            </a:endParaRPr>
          </a:p>
          <a:p>
            <a:pPr algn="ctr" eaLnBrk="1" hangingPunct="1">
              <a:spcBef>
                <a:spcPct val="20000"/>
              </a:spcBef>
            </a:pPr>
            <a:endParaRPr lang="en-US" sz="900" i="1">
              <a:solidFill>
                <a:srgbClr val="C00000"/>
              </a:solidFill>
            </a:endParaRPr>
          </a:p>
          <a:p>
            <a:pPr algn="ctr" eaLnBrk="1" hangingPunct="1">
              <a:spcBef>
                <a:spcPct val="20000"/>
              </a:spcBef>
            </a:pPr>
            <a:endParaRPr lang="en-US" sz="900" i="1">
              <a:solidFill>
                <a:srgbClr val="C00000"/>
              </a:solidFill>
            </a:endParaRPr>
          </a:p>
          <a:p>
            <a:pPr algn="ctr" eaLnBrk="1" hangingPunct="1">
              <a:spcBef>
                <a:spcPct val="20000"/>
              </a:spcBef>
            </a:pPr>
            <a:endParaRPr lang="en-US" sz="9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40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bwMode="auto">
          <a:xfrm>
            <a:off x="169863" y="1519238"/>
            <a:ext cx="8402637" cy="608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Estimated number of adults and children living with HIV, new infections and AIDS deaths, 1990-2009</a:t>
            </a:r>
            <a:br>
              <a:rPr lang="en-US" smtClean="0">
                <a:cs typeface="Cordia New" pitchFamily="34" charset="-34"/>
              </a:rPr>
            </a:br>
            <a:endParaRPr lang="en-US" smtClean="0">
              <a:cs typeface="Cordia New" pitchFamily="34" charset="-34"/>
            </a:endParaRPr>
          </a:p>
        </p:txBody>
      </p:sp>
      <p:sp>
        <p:nvSpPr>
          <p:cNvPr id="26627" name="Text Box 10"/>
          <p:cNvSpPr txBox="1">
            <a:spLocks noChangeArrowheads="1"/>
          </p:cNvSpPr>
          <p:nvPr/>
        </p:nvSpPr>
        <p:spPr bwMode="auto">
          <a:xfrm>
            <a:off x="0" y="6488113"/>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000">
                <a:solidFill>
                  <a:srgbClr val="000000"/>
                </a:solidFill>
                <a:cs typeface="Arial" charset="0"/>
              </a:rPr>
              <a:t>Source: 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u="sng">
                <a:cs typeface="Arial" charset="0"/>
                <a:hlinkClick r:id="rId4"/>
              </a:rPr>
              <a:t>UNAIDS. (2010). </a:t>
            </a:r>
            <a:r>
              <a:rPr lang="en-US" sz="1000" i="1" u="sng">
                <a:cs typeface="Arial" charset="0"/>
                <a:hlinkClick r:id="rId4"/>
              </a:rPr>
              <a:t>Global Report: UNAIDS Report on the Global AIDS Epidemic.</a:t>
            </a:r>
            <a:r>
              <a:rPr lang="en-US" sz="1000" u="sng">
                <a:cs typeface="Arial" charset="0"/>
                <a:hlinkClick r:id="rId4"/>
              </a:rPr>
              <a:t> </a:t>
            </a:r>
            <a:endParaRPr lang="en-US" sz="1000">
              <a:cs typeface="Arial" charset="0"/>
            </a:endParaRPr>
          </a:p>
          <a:p>
            <a:pPr eaLnBrk="1" hangingPunct="1"/>
            <a:endParaRPr lang="en-US" sz="1000">
              <a:solidFill>
                <a:srgbClr val="000000"/>
              </a:solidFill>
              <a:cs typeface="Arial" charset="0"/>
            </a:endParaRPr>
          </a:p>
        </p:txBody>
      </p:sp>
      <p:graphicFrame>
        <p:nvGraphicFramePr>
          <p:cNvPr id="26628" name="Chart 4"/>
          <p:cNvGraphicFramePr>
            <a:graphicFrameLocks/>
          </p:cNvGraphicFramePr>
          <p:nvPr/>
        </p:nvGraphicFramePr>
        <p:xfrm>
          <a:off x="101600" y="2387600"/>
          <a:ext cx="8788400" cy="3987800"/>
        </p:xfrm>
        <a:graphic>
          <a:graphicData uri="http://schemas.openxmlformats.org/presentationml/2006/ole">
            <mc:AlternateContent xmlns:mc="http://schemas.openxmlformats.org/markup-compatibility/2006">
              <mc:Choice xmlns:v="urn:schemas-microsoft-com:vml" Requires="v">
                <p:oleObj spid="_x0000_s26630" r:id="rId5" imgW="8785097" imgH="3987130" progId="Excel.Chart.8">
                  <p:embed/>
                </p:oleObj>
              </mc:Choice>
              <mc:Fallback>
                <p:oleObj r:id="rId5" imgW="8785097" imgH="3987130" progId="Excel.Char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2387600"/>
                        <a:ext cx="87884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92B988F-3BC2-4B37-B7BD-371793E07341}" type="slidenum">
              <a:rPr lang="th-TH"/>
              <a:pPr>
                <a:defRPr/>
              </a:pPr>
              <a:t>6</a:t>
            </a:fld>
            <a:endParaRPr lang="th-TH" dirty="0"/>
          </a:p>
        </p:txBody>
      </p:sp>
      <p:sp>
        <p:nvSpPr>
          <p:cNvPr id="27651" name="Title 2"/>
          <p:cNvSpPr>
            <a:spLocks noGrp="1"/>
          </p:cNvSpPr>
          <p:nvPr>
            <p:ph type="title"/>
          </p:nvPr>
        </p:nvSpPr>
        <p:spPr bwMode="auto">
          <a:xfrm>
            <a:off x="169863" y="1508125"/>
            <a:ext cx="87455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Estimated number of adults (15+) living with HIV vs women (15+) living with HIV, 1990-2009</a:t>
            </a:r>
            <a:br>
              <a:rPr lang="en-US" smtClean="0">
                <a:cs typeface="Cordia New" pitchFamily="34" charset="-34"/>
              </a:rPr>
            </a:br>
            <a:endParaRPr lang="en-US" smtClean="0">
              <a:cs typeface="Cordia New" pitchFamily="34" charset="-34"/>
            </a:endParaRPr>
          </a:p>
        </p:txBody>
      </p:sp>
      <p:sp>
        <p:nvSpPr>
          <p:cNvPr id="27652" name="Text Box 10"/>
          <p:cNvSpPr txBox="1">
            <a:spLocks noChangeArrowheads="1"/>
          </p:cNvSpPr>
          <p:nvPr/>
        </p:nvSpPr>
        <p:spPr bwMode="auto">
          <a:xfrm>
            <a:off x="0" y="64008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000">
                <a:solidFill>
                  <a:srgbClr val="000000"/>
                </a:solidFill>
                <a:cs typeface="Arial" charset="0"/>
              </a:rPr>
              <a:t>Source: 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u="sng">
                <a:cs typeface="Arial" charset="0"/>
                <a:hlinkClick r:id="rId4"/>
              </a:rPr>
              <a:t>UNAIDS. (2010). </a:t>
            </a:r>
            <a:r>
              <a:rPr lang="en-US" sz="1000" i="1" u="sng">
                <a:cs typeface="Arial" charset="0"/>
                <a:hlinkClick r:id="rId4"/>
              </a:rPr>
              <a:t>Global Report: UNAIDS Report on the Global AIDS Epidemic.</a:t>
            </a:r>
            <a:r>
              <a:rPr lang="en-US" sz="1000" u="sng">
                <a:cs typeface="Arial" charset="0"/>
                <a:hlinkClick r:id="rId4"/>
              </a:rPr>
              <a:t> </a:t>
            </a:r>
            <a:endParaRPr lang="en-US" sz="1000">
              <a:cs typeface="Arial" charset="0"/>
            </a:endParaRPr>
          </a:p>
          <a:p>
            <a:pPr eaLnBrk="1" hangingPunct="1"/>
            <a:endParaRPr lang="en-US" sz="1000">
              <a:solidFill>
                <a:srgbClr val="000000"/>
              </a:solidFill>
              <a:cs typeface="Arial" charset="0"/>
            </a:endParaRPr>
          </a:p>
        </p:txBody>
      </p:sp>
      <p:graphicFrame>
        <p:nvGraphicFramePr>
          <p:cNvPr id="27653" name="Chart 6"/>
          <p:cNvGraphicFramePr>
            <a:graphicFrameLocks/>
          </p:cNvGraphicFramePr>
          <p:nvPr/>
        </p:nvGraphicFramePr>
        <p:xfrm>
          <a:off x="203200" y="2387600"/>
          <a:ext cx="8610600" cy="3835400"/>
        </p:xfrm>
        <a:graphic>
          <a:graphicData uri="http://schemas.openxmlformats.org/presentationml/2006/ole">
            <mc:AlternateContent xmlns:mc="http://schemas.openxmlformats.org/markup-compatibility/2006">
              <mc:Choice xmlns:v="urn:schemas-microsoft-com:vml" Requires="v">
                <p:oleObj spid="_x0000_s27655" r:id="rId5" imgW="8614395" imgH="3834716" progId="Excel.Chart.8">
                  <p:embed/>
                </p:oleObj>
              </mc:Choice>
              <mc:Fallback>
                <p:oleObj r:id="rId5" imgW="8614395" imgH="3834716" progId="Excel.Chart.8">
                  <p:embed/>
                  <p:pic>
                    <p:nvPicPr>
                      <p:cNvPr id="0" name="Chart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0" y="2387600"/>
                        <a:ext cx="8610600" cy="383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7ED9FF-FA0A-42F7-9817-C8EE332614BC}" type="slidenum">
              <a:rPr lang="th-TH"/>
              <a:pPr>
                <a:defRPr/>
              </a:pPr>
              <a:t>7</a:t>
            </a:fld>
            <a:endParaRPr lang="th-TH" dirty="0"/>
          </a:p>
        </p:txBody>
      </p:sp>
      <p:sp>
        <p:nvSpPr>
          <p:cNvPr id="28675"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 distribution of adults (15+) living with HIV by gender, 1990-2009</a:t>
            </a:r>
            <a:br>
              <a:rPr lang="en-US" smtClean="0">
                <a:cs typeface="Cordia New" pitchFamily="34" charset="-34"/>
              </a:rPr>
            </a:br>
            <a:endParaRPr lang="en-US" smtClean="0">
              <a:cs typeface="Cordia New" pitchFamily="34" charset="-34"/>
            </a:endParaRPr>
          </a:p>
        </p:txBody>
      </p:sp>
      <p:graphicFrame>
        <p:nvGraphicFramePr>
          <p:cNvPr id="6" name="Content Placeholder 9"/>
          <p:cNvGraphicFramePr>
            <a:graphicFrameLocks/>
          </p:cNvGraphicFramePr>
          <p:nvPr/>
        </p:nvGraphicFramePr>
        <p:xfrm>
          <a:off x="755576" y="2636912"/>
          <a:ext cx="7626424" cy="3594720"/>
        </p:xfrm>
        <a:graphic>
          <a:graphicData uri="http://schemas.openxmlformats.org/drawingml/2006/chart">
            <c:chart xmlns:c="http://schemas.openxmlformats.org/drawingml/2006/chart" xmlns:r="http://schemas.openxmlformats.org/officeDocument/2006/relationships" r:id="rId2"/>
          </a:graphicData>
        </a:graphic>
      </p:graphicFrame>
      <p:sp>
        <p:nvSpPr>
          <p:cNvPr id="28677" name="Text Box 10"/>
          <p:cNvSpPr txBox="1">
            <a:spLocks noChangeArrowheads="1"/>
          </p:cNvSpPr>
          <p:nvPr/>
        </p:nvSpPr>
        <p:spPr bwMode="auto">
          <a:xfrm>
            <a:off x="304800" y="65278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000">
                <a:solidFill>
                  <a:srgbClr val="000000"/>
                </a:solidFill>
                <a:cs typeface="Arial" charset="0"/>
              </a:rPr>
              <a:t>Source: 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u="sng">
                <a:cs typeface="Arial" charset="0"/>
                <a:hlinkClick r:id="rId4"/>
              </a:rPr>
              <a:t>UNAIDS. (2010). </a:t>
            </a:r>
            <a:r>
              <a:rPr lang="en-US" sz="1000" i="1" u="sng">
                <a:cs typeface="Arial" charset="0"/>
                <a:hlinkClick r:id="rId4"/>
              </a:rPr>
              <a:t>Global Report: UNAIDS Report on the Global AIDS Epidemic.</a:t>
            </a:r>
            <a:r>
              <a:rPr lang="en-US" sz="1000" u="sng">
                <a:cs typeface="Arial" charset="0"/>
                <a:hlinkClick r:id="rId4"/>
              </a:rPr>
              <a:t> </a:t>
            </a:r>
            <a:endParaRPr lang="en-US" sz="1000">
              <a:cs typeface="Arial" charset="0"/>
            </a:endParaRPr>
          </a:p>
          <a:p>
            <a:pPr eaLnBrk="1" hangingPunct="1"/>
            <a:endParaRPr lang="en-US" sz="1000">
              <a:solidFill>
                <a:srgbClr val="000000"/>
              </a:solidFil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0B2E3B9-2A11-4845-96A1-FAEE9AB90410}" type="slidenum">
              <a:rPr lang="th-TH"/>
              <a:pPr>
                <a:defRPr/>
              </a:pPr>
              <a:t>8</a:t>
            </a:fld>
            <a:endParaRPr lang="th-TH" dirty="0"/>
          </a:p>
        </p:txBody>
      </p:sp>
      <p:sp>
        <p:nvSpPr>
          <p:cNvPr id="29699"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 Estimated adult HIV prevalence vs new HIV infections, 1990-2009</a:t>
            </a:r>
            <a:br>
              <a:rPr lang="en-US" smtClean="0">
                <a:cs typeface="Cordia New" pitchFamily="34" charset="-34"/>
              </a:rPr>
            </a:br>
            <a:endParaRPr lang="en-US" smtClean="0">
              <a:cs typeface="Cordia New" pitchFamily="34" charset="-34"/>
            </a:endParaRPr>
          </a:p>
        </p:txBody>
      </p:sp>
      <p:sp>
        <p:nvSpPr>
          <p:cNvPr id="29700" name="Text Box 10"/>
          <p:cNvSpPr txBox="1">
            <a:spLocks noChangeArrowheads="1"/>
          </p:cNvSpPr>
          <p:nvPr/>
        </p:nvSpPr>
        <p:spPr bwMode="auto">
          <a:xfrm>
            <a:off x="250825" y="6400800"/>
            <a:ext cx="813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r>
              <a:rPr lang="en-US" sz="1000">
                <a:solidFill>
                  <a:srgbClr val="000000"/>
                </a:solidFill>
                <a:cs typeface="Arial" charset="0"/>
              </a:rPr>
              <a:t>Source: Prepared by </a:t>
            </a:r>
            <a:r>
              <a:rPr lang="en-US" sz="1000">
                <a:solidFill>
                  <a:srgbClr val="000000"/>
                </a:solidFill>
                <a:cs typeface="Arial" charset="0"/>
                <a:hlinkClick r:id="rId3"/>
              </a:rPr>
              <a:t>www.aidsdatahub.org</a:t>
            </a:r>
            <a:r>
              <a:rPr lang="en-US" sz="1000">
                <a:solidFill>
                  <a:srgbClr val="000000"/>
                </a:solidFill>
                <a:cs typeface="Arial" charset="0"/>
              </a:rPr>
              <a:t>  based on  </a:t>
            </a:r>
            <a:r>
              <a:rPr lang="en-US" sz="1000" u="sng">
                <a:cs typeface="Arial" charset="0"/>
                <a:hlinkClick r:id="rId4"/>
              </a:rPr>
              <a:t>UNAIDS. (2010). </a:t>
            </a:r>
            <a:r>
              <a:rPr lang="en-US" sz="1000" i="1" u="sng">
                <a:cs typeface="Arial" charset="0"/>
                <a:hlinkClick r:id="rId4"/>
              </a:rPr>
              <a:t>Global Report: UNAIDS Report on the Global AIDS Epidemic.</a:t>
            </a:r>
            <a:r>
              <a:rPr lang="en-US" sz="1000" u="sng">
                <a:cs typeface="Arial" charset="0"/>
                <a:hlinkClick r:id="rId4"/>
              </a:rPr>
              <a:t> </a:t>
            </a:r>
            <a:endParaRPr lang="en-US" sz="1000">
              <a:cs typeface="Arial" charset="0"/>
            </a:endParaRPr>
          </a:p>
          <a:p>
            <a:pPr eaLnBrk="1" hangingPunct="1"/>
            <a:endParaRPr lang="en-US" sz="1000">
              <a:solidFill>
                <a:srgbClr val="000000"/>
              </a:solidFill>
              <a:cs typeface="Arial" charset="0"/>
            </a:endParaRPr>
          </a:p>
        </p:txBody>
      </p:sp>
      <p:graphicFrame>
        <p:nvGraphicFramePr>
          <p:cNvPr id="29701" name="Chart 5"/>
          <p:cNvGraphicFramePr>
            <a:graphicFrameLocks/>
          </p:cNvGraphicFramePr>
          <p:nvPr/>
        </p:nvGraphicFramePr>
        <p:xfrm>
          <a:off x="195263" y="2540000"/>
          <a:ext cx="8740775" cy="3629025"/>
        </p:xfrm>
        <a:graphic>
          <a:graphicData uri="http://schemas.openxmlformats.org/presentationml/2006/ole">
            <mc:AlternateContent xmlns:mc="http://schemas.openxmlformats.org/markup-compatibility/2006">
              <mc:Choice xmlns:v="urn:schemas-microsoft-com:vml" Requires="v">
                <p:oleObj spid="_x0000_s29703" r:id="rId5" imgW="8742422" imgH="3627434" progId="Excel.Chart.8">
                  <p:embed/>
                </p:oleObj>
              </mc:Choice>
              <mc:Fallback>
                <p:oleObj r:id="rId5" imgW="8742422" imgH="3627434"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63" y="2540000"/>
                        <a:ext cx="8740775" cy="362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C1E3945-2BFB-4B7C-A393-5D8C3021CA8D}" type="slidenum">
              <a:rPr lang="th-TH"/>
              <a:pPr>
                <a:defRPr/>
              </a:pPr>
              <a:t>9</a:t>
            </a:fld>
            <a:endParaRPr lang="th-TH" dirty="0"/>
          </a:p>
        </p:txBody>
      </p:sp>
      <p:sp>
        <p:nvSpPr>
          <p:cNvPr id="30723" name="Title 2"/>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Estimated number of HIV infections, 1985-2025</a:t>
            </a:r>
            <a:br>
              <a:rPr lang="en-US" smtClean="0">
                <a:cs typeface="Cordia New" pitchFamily="34" charset="-34"/>
              </a:rPr>
            </a:br>
            <a:endParaRPr lang="en-US" smtClean="0">
              <a:cs typeface="Cordia New" pitchFamily="34" charset="-34"/>
            </a:endParaRPr>
          </a:p>
        </p:txBody>
      </p:sp>
      <p:pic>
        <p:nvPicPr>
          <p:cNvPr id="30724" name="Picture 6"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65400"/>
            <a:ext cx="760095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7"/>
          <p:cNvSpPr txBox="1">
            <a:spLocks noChangeArrowheads="1"/>
          </p:cNvSpPr>
          <p:nvPr/>
        </p:nvSpPr>
        <p:spPr bwMode="auto">
          <a:xfrm>
            <a:off x="0" y="6400800"/>
            <a:ext cx="838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spcBef>
                <a:spcPct val="50000"/>
              </a:spcBef>
            </a:pPr>
            <a:r>
              <a:rPr lang="en-US" sz="1000">
                <a:cs typeface="Arial" charset="0"/>
              </a:rPr>
              <a:t>Source: </a:t>
            </a:r>
            <a:r>
              <a:rPr lang="en-US" altLang="ja-JP" sz="1000">
                <a:cs typeface="Arial" charset="0"/>
              </a:rPr>
              <a:t>Brown T and Thailand A2 Team. Preliminary results of HIV/AIDS projection 2005-2025. Presentation at the Integrated Analysis and Advocacy-HIV/AIDS Projection Meeting, Ministry of Public Health. December 9, 2006 </a:t>
            </a:r>
            <a:endParaRPr lang="en-US" sz="100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3473</TotalTime>
  <Words>2365</Words>
  <Application>Microsoft Office PowerPoint</Application>
  <PresentationFormat>On-screen Show (4:3)</PresentationFormat>
  <Paragraphs>552</Paragraphs>
  <Slides>43</Slides>
  <Notes>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43</vt:i4>
      </vt:variant>
    </vt:vector>
  </HeadingPairs>
  <TitlesOfParts>
    <vt:vector size="56" baseType="lpstr">
      <vt:lpstr>Arial</vt:lpstr>
      <vt:lpstr>Cordia New</vt:lpstr>
      <vt:lpstr>Calibri</vt:lpstr>
      <vt:lpstr>Times New Roman</vt:lpstr>
      <vt:lpstr>Angsana New</vt:lpstr>
      <vt:lpstr>MS PGothic</vt:lpstr>
      <vt:lpstr>SimHei</vt:lpstr>
      <vt:lpstr>MS Mincho</vt:lpstr>
      <vt:lpstr>1_Cover Design</vt:lpstr>
      <vt:lpstr>Layout</vt:lpstr>
      <vt:lpstr>Layout with Latest!</vt:lpstr>
      <vt:lpstr>Microsoft Excel Chart</vt:lpstr>
      <vt:lpstr>Chart</vt:lpstr>
      <vt:lpstr>Thailand</vt:lpstr>
      <vt:lpstr>CONTENT</vt:lpstr>
      <vt:lpstr>BASIC SOCIO-DEMOGRAPHIC INDICATORS</vt:lpstr>
      <vt:lpstr>HIV prevalence and  epidemiological status </vt:lpstr>
      <vt:lpstr>Estimated number of adults and children living with HIV, new infections and AIDS deaths, 1990-2009 </vt:lpstr>
      <vt:lpstr>Estimated number of adults (15+) living with HIV vs women (15+) living with HIV, 1990-2009 </vt:lpstr>
      <vt:lpstr>% distribution of adults (15+) living with HIV by gender, 1990-2009 </vt:lpstr>
      <vt:lpstr> Estimated adult HIV prevalence vs new HIV infections, 1990-2009 </vt:lpstr>
      <vt:lpstr>Estimated number of HIV infections, 1985-2025 </vt:lpstr>
      <vt:lpstr>Estimated number of people living with HIV, 2001-2007 </vt:lpstr>
      <vt:lpstr>Estimated new HIV infections by mode of transmission, 1990–2010 </vt:lpstr>
      <vt:lpstr>Changing routes of transmission over the course of Thai epidemic, 1985-2009 </vt:lpstr>
      <vt:lpstr>Estimated number of IDUs, 1994-2005 and HIV prevalence among IDUs, 1989-2005 </vt:lpstr>
      <vt:lpstr>Estimated number of HIV + pregnant women, 2008-2010 </vt:lpstr>
      <vt:lpstr>% distribution of reported HIV/AIDS cases, by gender, 1990 and 2008 </vt:lpstr>
      <vt:lpstr>% distribution of new HIV infections by population group, 2008 </vt:lpstr>
      <vt:lpstr>Trends in HIV prevalence among  key affected populations, 2003 - 2009 </vt:lpstr>
      <vt:lpstr>Trends in HIV prevalence among  key affected populations, Bangkok, 2001 - 2009 </vt:lpstr>
      <vt:lpstr>HIV prevalence among direct FSWs by region, 2009 </vt:lpstr>
      <vt:lpstr>Trends in HIV prevalence among direct and indirect FSWs, 1993 - 2009 </vt:lpstr>
      <vt:lpstr>Trends in HIV prevalence among direct FSWs, selected provinces, 2001 - 2009 </vt:lpstr>
      <vt:lpstr>Trends in HIV prevalence among indirect FSW, selected provinces, 2001 - 2009 </vt:lpstr>
      <vt:lpstr>HIV prevalence among FSWs, selected provinces, 2009 </vt:lpstr>
      <vt:lpstr>HIV prevalence among female sex workers, by district, 1998 and 2008 </vt:lpstr>
      <vt:lpstr>Trend of HIV prevalence among IDUs, Bangkok,  1995 - 2009 </vt:lpstr>
      <vt:lpstr>Trends in HIV prevalence among IDUs, selected sentinel sites, 2001 - 2009 </vt:lpstr>
      <vt:lpstr>HIV prevalence among IDUs, selected sentinel sites, 2009 </vt:lpstr>
      <vt:lpstr>Trends in HIV prevalence among MSM, selected sentinel sites, 2003 - 2009 </vt:lpstr>
      <vt:lpstr>Trend of HIV prevalence among pregnant women,     1991 - 2009 </vt:lpstr>
      <vt:lpstr>HIV prevalence among pregnant women by region, 2009 </vt:lpstr>
      <vt:lpstr>HIV prevalence among pregnant women, selected sentinel sites, 2009 </vt:lpstr>
      <vt:lpstr>Trends in HIV prevalence among pregnant women, selected sentinel sites, 2001 - 2009 </vt:lpstr>
      <vt:lpstr>Trends in HIV prevalence among young people (15 -24) and pregnant women, 2003 - 2009 </vt:lpstr>
      <vt:lpstr>Archives</vt:lpstr>
      <vt:lpstr>HIV prevalence and  epidemiological status </vt:lpstr>
      <vt:lpstr>HIV prevalence among IDUs,1990-2004  </vt:lpstr>
      <vt:lpstr>HIV prevalence among MSM, 1990-2003 </vt:lpstr>
      <vt:lpstr>HIV prevalence among sex workers, 1990-2004 </vt:lpstr>
      <vt:lpstr>HIV prevalence among STI patients, 1990-2004 </vt:lpstr>
      <vt:lpstr>HIV prevalence among pregnant women, 1990-2004 </vt:lpstr>
      <vt:lpstr>HIV prevalence among young people (15-24), 2002-2007 </vt:lpstr>
      <vt:lpstr>HIV transmission pattern over time, 1990-2010  </vt:lpstr>
      <vt:lpstr>PowerPoint Presentation</vt:lpstr>
    </vt:vector>
  </TitlesOfParts>
  <Compan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dfsdfsdf</dc:title>
  <dc:creator>HomeUser</dc:creator>
  <cp:lastModifiedBy>VMWare Test Machine</cp:lastModifiedBy>
  <cp:revision>538</cp:revision>
  <dcterms:created xsi:type="dcterms:W3CDTF">2010-11-08T08:31:49Z</dcterms:created>
  <dcterms:modified xsi:type="dcterms:W3CDTF">2011-12-13T14:29:45Z</dcterms:modified>
</cp:coreProperties>
</file>